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334" r:id="rId3"/>
    <p:sldId id="547" r:id="rId4"/>
    <p:sldId id="563" r:id="rId5"/>
    <p:sldId id="562" r:id="rId6"/>
    <p:sldId id="567" r:id="rId7"/>
    <p:sldId id="568" r:id="rId8"/>
    <p:sldId id="565" r:id="rId9"/>
    <p:sldId id="320" r:id="rId10"/>
    <p:sldId id="264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rri-Ann Richard" initials="KR [2]" lastIdx="3" clrIdx="6">
    <p:extLst>
      <p:ext uri="{19B8F6BF-5375-455C-9EA6-DF929625EA0E}">
        <p15:presenceInfo xmlns:p15="http://schemas.microsoft.com/office/powerpoint/2012/main" userId="S::krichard@ers-inc.com::cd661ac0-f5bd-4dc6-b69a-7424bb2df63a" providerId="AD"/>
      </p:ext>
    </p:extLst>
  </p:cmAuthor>
  <p:cmAuthor id="1" name="Lucy Neiman" initials="LN" lastIdx="21" clrIdx="0">
    <p:extLst>
      <p:ext uri="{19B8F6BF-5375-455C-9EA6-DF929625EA0E}">
        <p15:presenceInfo xmlns:p15="http://schemas.microsoft.com/office/powerpoint/2012/main" userId="S-1-5-21-484763869-1177238915-725345543-3962" providerId="AD"/>
      </p:ext>
    </p:extLst>
  </p:cmAuthor>
  <p:cmAuthor id="8" name="Jon Maxwell" initials="jbm" lastIdx="20" clrIdx="7">
    <p:extLst>
      <p:ext uri="{19B8F6BF-5375-455C-9EA6-DF929625EA0E}">
        <p15:presenceInfo xmlns:p15="http://schemas.microsoft.com/office/powerpoint/2012/main" userId="Jon Maxwell" providerId="None"/>
      </p:ext>
    </p:extLst>
  </p:cmAuthor>
  <p:cmAuthor id="2" name="Murray, Carley (NYSERDA)" initials="MC(" lastIdx="20" clrIdx="1">
    <p:extLst>
      <p:ext uri="{19B8F6BF-5375-455C-9EA6-DF929625EA0E}">
        <p15:presenceInfo xmlns:p15="http://schemas.microsoft.com/office/powerpoint/2012/main" userId="S::Carley.Murray@nyserda.ny.gov::9e7b5eeb-d895-440a-aafd-8fc6d45947f2" providerId="AD"/>
      </p:ext>
    </p:extLst>
  </p:cmAuthor>
  <p:cmAuthor id="9" name="Kevin Boyd" initials="KB" lastIdx="8" clrIdx="8">
    <p:extLst>
      <p:ext uri="{19B8F6BF-5375-455C-9EA6-DF929625EA0E}">
        <p15:presenceInfo xmlns:p15="http://schemas.microsoft.com/office/powerpoint/2012/main" userId="S::kboyd@ers-inc.com::eb4bf578-4115-4764-a0aa-b6d76597c0e4" providerId="AD"/>
      </p:ext>
    </p:extLst>
  </p:cmAuthor>
  <p:cmAuthor id="3" name="Chris Zimbelman" initials="CZ" lastIdx="18" clrIdx="2">
    <p:extLst>
      <p:ext uri="{19B8F6BF-5375-455C-9EA6-DF929625EA0E}">
        <p15:presenceInfo xmlns:p15="http://schemas.microsoft.com/office/powerpoint/2012/main" userId="S-1-5-21-484763869-1177238915-725345543-2448" providerId="AD"/>
      </p:ext>
    </p:extLst>
  </p:cmAuthor>
  <p:cmAuthor id="4" name="Kerri-Ann Richard" initials="KR" lastIdx="19" clrIdx="3">
    <p:extLst>
      <p:ext uri="{19B8F6BF-5375-455C-9EA6-DF929625EA0E}">
        <p15:presenceInfo xmlns:p15="http://schemas.microsoft.com/office/powerpoint/2012/main" userId="S-1-5-21-484763869-1177238915-725345543-6355" providerId="AD"/>
      </p:ext>
    </p:extLst>
  </p:cmAuthor>
  <p:cmAuthor id="5" name="Patrick Hewlett" initials="PH" lastIdx="42" clrIdx="4">
    <p:extLst>
      <p:ext uri="{19B8F6BF-5375-455C-9EA6-DF929625EA0E}">
        <p15:presenceInfo xmlns:p15="http://schemas.microsoft.com/office/powerpoint/2012/main" userId="S::phewlett@ers-inc.com::b6138fed-daca-4d78-abab-fbff844b185b" providerId="AD"/>
      </p:ext>
    </p:extLst>
  </p:cmAuthor>
  <p:cmAuthor id="6" name="Katie Robinson" initials="KR" lastIdx="1" clrIdx="5">
    <p:extLst>
      <p:ext uri="{19B8F6BF-5375-455C-9EA6-DF929625EA0E}">
        <p15:presenceInfo xmlns:p15="http://schemas.microsoft.com/office/powerpoint/2012/main" userId="S::krobinson@ers-inc.com::b97d4341-aeb3-420f-99fe-77ee8e5aa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6357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07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263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091F2-BFF3-4477-B338-448472CB60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4EA8EB-48A5-4D33-B609-3B9A7F8D81D4}">
      <dgm:prSet/>
      <dgm:spPr/>
      <dgm:t>
        <a:bodyPr/>
        <a:lstStyle/>
        <a:p>
          <a:r>
            <a:rPr lang="en-US" dirty="0"/>
            <a:t>Any available data, studies, or other secondary research that the EA has knowledge of and would want us to review? </a:t>
          </a:r>
        </a:p>
      </dgm:t>
    </dgm:pt>
    <dgm:pt modelId="{92E256DB-0C99-436E-83A6-BE351264A921}" type="parTrans" cxnId="{66D629FC-5DBC-4B56-ABA7-762BDA2F89F3}">
      <dgm:prSet/>
      <dgm:spPr/>
      <dgm:t>
        <a:bodyPr/>
        <a:lstStyle/>
        <a:p>
          <a:endParaRPr lang="en-US"/>
        </a:p>
      </dgm:t>
    </dgm:pt>
    <dgm:pt modelId="{1C0AD1B9-7831-4E3E-8CED-CB9DBEB0F48D}" type="sibTrans" cxnId="{66D629FC-5DBC-4B56-ABA7-762BDA2F89F3}">
      <dgm:prSet/>
      <dgm:spPr/>
      <dgm:t>
        <a:bodyPr/>
        <a:lstStyle/>
        <a:p>
          <a:endParaRPr lang="en-US"/>
        </a:p>
      </dgm:t>
    </dgm:pt>
    <dgm:pt modelId="{6A47F99C-B9AF-4499-AA00-8200A60E945B}">
      <dgm:prSet/>
      <dgm:spPr/>
      <dgm:t>
        <a:bodyPr/>
        <a:lstStyle/>
        <a:p>
          <a:r>
            <a:rPr lang="en-US" dirty="0"/>
            <a:t>Possibly conduct exploratory, informal interviews before focusing the approach and methodology to achieve objective.</a:t>
          </a:r>
        </a:p>
      </dgm:t>
    </dgm:pt>
    <dgm:pt modelId="{09B7E97A-FD15-45CF-B906-3F72B5AD301F}" type="parTrans" cxnId="{F5AC48ED-FAD4-4E41-BEF9-A76BA2C87F50}">
      <dgm:prSet/>
      <dgm:spPr/>
      <dgm:t>
        <a:bodyPr/>
        <a:lstStyle/>
        <a:p>
          <a:endParaRPr lang="en-US"/>
        </a:p>
      </dgm:t>
    </dgm:pt>
    <dgm:pt modelId="{2220F066-0EC1-4A5B-AF47-845B15C212EF}" type="sibTrans" cxnId="{F5AC48ED-FAD4-4E41-BEF9-A76BA2C87F50}">
      <dgm:prSet/>
      <dgm:spPr/>
      <dgm:t>
        <a:bodyPr/>
        <a:lstStyle/>
        <a:p>
          <a:endParaRPr lang="en-US"/>
        </a:p>
      </dgm:t>
    </dgm:pt>
    <dgm:pt modelId="{6C1F0557-EB95-4749-ACE1-88CEB08037AA}" type="pres">
      <dgm:prSet presAssocID="{04B091F2-BFF3-4477-B338-448472CB609C}" presName="root" presStyleCnt="0">
        <dgm:presLayoutVars>
          <dgm:dir/>
          <dgm:resizeHandles val="exact"/>
        </dgm:presLayoutVars>
      </dgm:prSet>
      <dgm:spPr/>
    </dgm:pt>
    <dgm:pt modelId="{0E53BB65-CDF9-4711-899C-03BAA5BA4F45}" type="pres">
      <dgm:prSet presAssocID="{C44EA8EB-48A5-4D33-B609-3B9A7F8D81D4}" presName="compNode" presStyleCnt="0"/>
      <dgm:spPr/>
    </dgm:pt>
    <dgm:pt modelId="{6EE7E29A-6024-4633-AFFB-F0529E9BE34C}" type="pres">
      <dgm:prSet presAssocID="{C44EA8EB-48A5-4D33-B609-3B9A7F8D81D4}" presName="bgRect" presStyleLbl="bgShp" presStyleIdx="0" presStyleCnt="2"/>
      <dgm:spPr/>
    </dgm:pt>
    <dgm:pt modelId="{581AC1C9-FCB6-4D75-BC70-EE4FB8FCBBE5}" type="pres">
      <dgm:prSet presAssocID="{C44EA8EB-48A5-4D33-B609-3B9A7F8D81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21B9193-20C6-4258-8FDC-97B8401034F4}" type="pres">
      <dgm:prSet presAssocID="{C44EA8EB-48A5-4D33-B609-3B9A7F8D81D4}" presName="spaceRect" presStyleCnt="0"/>
      <dgm:spPr/>
    </dgm:pt>
    <dgm:pt modelId="{02BF30EE-D787-4881-8DD7-1EFEBF85DE3D}" type="pres">
      <dgm:prSet presAssocID="{C44EA8EB-48A5-4D33-B609-3B9A7F8D81D4}" presName="parTx" presStyleLbl="revTx" presStyleIdx="0" presStyleCnt="2">
        <dgm:presLayoutVars>
          <dgm:chMax val="0"/>
          <dgm:chPref val="0"/>
        </dgm:presLayoutVars>
      </dgm:prSet>
      <dgm:spPr/>
    </dgm:pt>
    <dgm:pt modelId="{1189EAF9-1955-4D6F-9F51-F14241F7D4FA}" type="pres">
      <dgm:prSet presAssocID="{1C0AD1B9-7831-4E3E-8CED-CB9DBEB0F48D}" presName="sibTrans" presStyleCnt="0"/>
      <dgm:spPr/>
    </dgm:pt>
    <dgm:pt modelId="{5B9DC85A-9C03-42C3-BFE4-300328515462}" type="pres">
      <dgm:prSet presAssocID="{6A47F99C-B9AF-4499-AA00-8200A60E945B}" presName="compNode" presStyleCnt="0"/>
      <dgm:spPr/>
    </dgm:pt>
    <dgm:pt modelId="{D0954E79-A5AB-481D-9CF2-F9C248227546}" type="pres">
      <dgm:prSet presAssocID="{6A47F99C-B9AF-4499-AA00-8200A60E945B}" presName="bgRect" presStyleLbl="bgShp" presStyleIdx="1" presStyleCnt="2"/>
      <dgm:spPr/>
    </dgm:pt>
    <dgm:pt modelId="{00A40D9B-D18F-46F9-94C4-A2C97B8BC6B6}" type="pres">
      <dgm:prSet presAssocID="{6A47F99C-B9AF-4499-AA00-8200A60E94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3F6D3A3-77BD-4DA6-AF68-FE9776C5B44D}" type="pres">
      <dgm:prSet presAssocID="{6A47F99C-B9AF-4499-AA00-8200A60E945B}" presName="spaceRect" presStyleCnt="0"/>
      <dgm:spPr/>
    </dgm:pt>
    <dgm:pt modelId="{9819B8DE-F077-4662-A070-C44E95D515A8}" type="pres">
      <dgm:prSet presAssocID="{6A47F99C-B9AF-4499-AA00-8200A60E945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50A216-2A86-47B6-A95E-BB3D5ED0E0BD}" type="presOf" srcId="{6A47F99C-B9AF-4499-AA00-8200A60E945B}" destId="{9819B8DE-F077-4662-A070-C44E95D515A8}" srcOrd="0" destOrd="0" presId="urn:microsoft.com/office/officeart/2018/2/layout/IconVerticalSolidList"/>
    <dgm:cxn modelId="{5CEF8BB0-EB03-4929-B6EE-269E1FC5D4CA}" type="presOf" srcId="{C44EA8EB-48A5-4D33-B609-3B9A7F8D81D4}" destId="{02BF30EE-D787-4881-8DD7-1EFEBF85DE3D}" srcOrd="0" destOrd="0" presId="urn:microsoft.com/office/officeart/2018/2/layout/IconVerticalSolidList"/>
    <dgm:cxn modelId="{717909DD-8096-4C3C-A101-35A6B01250B2}" type="presOf" srcId="{04B091F2-BFF3-4477-B338-448472CB609C}" destId="{6C1F0557-EB95-4749-ACE1-88CEB08037AA}" srcOrd="0" destOrd="0" presId="urn:microsoft.com/office/officeart/2018/2/layout/IconVerticalSolidList"/>
    <dgm:cxn modelId="{F5AC48ED-FAD4-4E41-BEF9-A76BA2C87F50}" srcId="{04B091F2-BFF3-4477-B338-448472CB609C}" destId="{6A47F99C-B9AF-4499-AA00-8200A60E945B}" srcOrd="1" destOrd="0" parTransId="{09B7E97A-FD15-45CF-B906-3F72B5AD301F}" sibTransId="{2220F066-0EC1-4A5B-AF47-845B15C212EF}"/>
    <dgm:cxn modelId="{66D629FC-5DBC-4B56-ABA7-762BDA2F89F3}" srcId="{04B091F2-BFF3-4477-B338-448472CB609C}" destId="{C44EA8EB-48A5-4D33-B609-3B9A7F8D81D4}" srcOrd="0" destOrd="0" parTransId="{92E256DB-0C99-436E-83A6-BE351264A921}" sibTransId="{1C0AD1B9-7831-4E3E-8CED-CB9DBEB0F48D}"/>
    <dgm:cxn modelId="{D37867BD-32B1-4545-87E0-CD69A5B01558}" type="presParOf" srcId="{6C1F0557-EB95-4749-ACE1-88CEB08037AA}" destId="{0E53BB65-CDF9-4711-899C-03BAA5BA4F45}" srcOrd="0" destOrd="0" presId="urn:microsoft.com/office/officeart/2018/2/layout/IconVerticalSolidList"/>
    <dgm:cxn modelId="{F0E2878F-55B6-48F7-BF14-70D01E5FD38B}" type="presParOf" srcId="{0E53BB65-CDF9-4711-899C-03BAA5BA4F45}" destId="{6EE7E29A-6024-4633-AFFB-F0529E9BE34C}" srcOrd="0" destOrd="0" presId="urn:microsoft.com/office/officeart/2018/2/layout/IconVerticalSolidList"/>
    <dgm:cxn modelId="{D4BA7193-421C-483C-A398-EA5F0A1E7F29}" type="presParOf" srcId="{0E53BB65-CDF9-4711-899C-03BAA5BA4F45}" destId="{581AC1C9-FCB6-4D75-BC70-EE4FB8FCBBE5}" srcOrd="1" destOrd="0" presId="urn:microsoft.com/office/officeart/2018/2/layout/IconVerticalSolidList"/>
    <dgm:cxn modelId="{B5D47300-F31D-4AAF-9A44-9AF334AA2D49}" type="presParOf" srcId="{0E53BB65-CDF9-4711-899C-03BAA5BA4F45}" destId="{E21B9193-20C6-4258-8FDC-97B8401034F4}" srcOrd="2" destOrd="0" presId="urn:microsoft.com/office/officeart/2018/2/layout/IconVerticalSolidList"/>
    <dgm:cxn modelId="{2AAFAA47-B1C9-45E3-96D6-CEFB06B94945}" type="presParOf" srcId="{0E53BB65-CDF9-4711-899C-03BAA5BA4F45}" destId="{02BF30EE-D787-4881-8DD7-1EFEBF85DE3D}" srcOrd="3" destOrd="0" presId="urn:microsoft.com/office/officeart/2018/2/layout/IconVerticalSolidList"/>
    <dgm:cxn modelId="{F2A4CA14-3AA4-4FFC-AF53-874D34FBD6FD}" type="presParOf" srcId="{6C1F0557-EB95-4749-ACE1-88CEB08037AA}" destId="{1189EAF9-1955-4D6F-9F51-F14241F7D4FA}" srcOrd="1" destOrd="0" presId="urn:microsoft.com/office/officeart/2018/2/layout/IconVerticalSolidList"/>
    <dgm:cxn modelId="{4C6044CF-80C6-41B5-AA73-7327F3E02702}" type="presParOf" srcId="{6C1F0557-EB95-4749-ACE1-88CEB08037AA}" destId="{5B9DC85A-9C03-42C3-BFE4-300328515462}" srcOrd="2" destOrd="0" presId="urn:microsoft.com/office/officeart/2018/2/layout/IconVerticalSolidList"/>
    <dgm:cxn modelId="{18F86ADE-5970-49E0-B944-F63DB6FC762A}" type="presParOf" srcId="{5B9DC85A-9C03-42C3-BFE4-300328515462}" destId="{D0954E79-A5AB-481D-9CF2-F9C248227546}" srcOrd="0" destOrd="0" presId="urn:microsoft.com/office/officeart/2018/2/layout/IconVerticalSolidList"/>
    <dgm:cxn modelId="{7A398ECB-3887-4304-ABFF-715756452DC1}" type="presParOf" srcId="{5B9DC85A-9C03-42C3-BFE4-300328515462}" destId="{00A40D9B-D18F-46F9-94C4-A2C97B8BC6B6}" srcOrd="1" destOrd="0" presId="urn:microsoft.com/office/officeart/2018/2/layout/IconVerticalSolidList"/>
    <dgm:cxn modelId="{5A11BFB3-E1C3-4F0D-9ED5-EDA15FCC2011}" type="presParOf" srcId="{5B9DC85A-9C03-42C3-BFE4-300328515462}" destId="{F3F6D3A3-77BD-4DA6-AF68-FE9776C5B44D}" srcOrd="2" destOrd="0" presId="urn:microsoft.com/office/officeart/2018/2/layout/IconVerticalSolidList"/>
    <dgm:cxn modelId="{30486BFE-2FBB-46F0-8E0C-4AEDA27B4613}" type="presParOf" srcId="{5B9DC85A-9C03-42C3-BFE4-300328515462}" destId="{9819B8DE-F077-4662-A070-C44E95D515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7E29A-6024-4633-AFFB-F0529E9BE34C}">
      <dsp:nvSpPr>
        <dsp:cNvPr id="0" name=""/>
        <dsp:cNvSpPr/>
      </dsp:nvSpPr>
      <dsp:spPr>
        <a:xfrm>
          <a:off x="0" y="816387"/>
          <a:ext cx="10842172" cy="15071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C1C9-FCB6-4D75-BC70-EE4FB8FCBBE5}">
      <dsp:nvSpPr>
        <dsp:cNvPr id="0" name=""/>
        <dsp:cNvSpPr/>
      </dsp:nvSpPr>
      <dsp:spPr>
        <a:xfrm>
          <a:off x="455921" y="1155502"/>
          <a:ext cx="828947" cy="828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F30EE-D787-4881-8DD7-1EFEBF85DE3D}">
      <dsp:nvSpPr>
        <dsp:cNvPr id="0" name=""/>
        <dsp:cNvSpPr/>
      </dsp:nvSpPr>
      <dsp:spPr>
        <a:xfrm>
          <a:off x="1740790" y="816387"/>
          <a:ext cx="9101381" cy="150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10" tIns="159510" rIns="159510" bIns="1595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 available data, studies, or other secondary research that the EA has knowledge of and would want us to review? </a:t>
          </a:r>
        </a:p>
      </dsp:txBody>
      <dsp:txXfrm>
        <a:off x="1740790" y="816387"/>
        <a:ext cx="9101381" cy="1507177"/>
      </dsp:txXfrm>
    </dsp:sp>
    <dsp:sp modelId="{D0954E79-A5AB-481D-9CF2-F9C248227546}">
      <dsp:nvSpPr>
        <dsp:cNvPr id="0" name=""/>
        <dsp:cNvSpPr/>
      </dsp:nvSpPr>
      <dsp:spPr>
        <a:xfrm>
          <a:off x="0" y="2700360"/>
          <a:ext cx="10842172" cy="15071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40D9B-D18F-46F9-94C4-A2C97B8BC6B6}">
      <dsp:nvSpPr>
        <dsp:cNvPr id="0" name=""/>
        <dsp:cNvSpPr/>
      </dsp:nvSpPr>
      <dsp:spPr>
        <a:xfrm>
          <a:off x="455921" y="3039475"/>
          <a:ext cx="828947" cy="828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9B8DE-F077-4662-A070-C44E95D515A8}">
      <dsp:nvSpPr>
        <dsp:cNvPr id="0" name=""/>
        <dsp:cNvSpPr/>
      </dsp:nvSpPr>
      <dsp:spPr>
        <a:xfrm>
          <a:off x="1740790" y="2700360"/>
          <a:ext cx="9101381" cy="150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10" tIns="159510" rIns="159510" bIns="1595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Possibly conduct exploratory, informal interviews before focusing the approach and methodology to achieve objective.</a:t>
          </a:r>
        </a:p>
      </dsp:txBody>
      <dsp:txXfrm>
        <a:off x="1740790" y="2700360"/>
        <a:ext cx="9101381" cy="150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0C9A17DC-1CB0-654A-A156-0125BAB4698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0F590A6A-DE3D-0E48-BCB3-F9C901A41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8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8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3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5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6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6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5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6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7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302B0-46A5-FD44-8750-581CB0B99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23"/>
            <a:ext cx="12192000" cy="6850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274"/>
            <a:ext cx="9144000" cy="1709155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2429"/>
            <a:ext cx="9144000" cy="154094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Name/Your Name &amp; Title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85379CF-798E-D943-BF53-FA807882E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7A4D8-11F7-164F-8DBE-DF836659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E36D-7640-D443-BEF6-E90EF3F6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92CE-EE4E-EC4B-AB91-1690BC4A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175" y="6264697"/>
            <a:ext cx="1643146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39F1-1F89-854E-9646-EA82EE5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9321" y="6264697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8071A-6A18-F94F-B098-67061799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/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BFCF7-E94A-D642-97D8-2DC9DE788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299" y="276225"/>
            <a:ext cx="11697659" cy="46474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6194-632D-5E40-BB54-751A9790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11" y="3798278"/>
            <a:ext cx="6022568" cy="265527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34766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6F058-5DB5-0843-AECA-4AF3023FEA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45FAC-4809-524E-87FF-6D6423B7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440" y="6329878"/>
            <a:ext cx="165883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AD047-6EC9-2042-8317-1C7CA410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2279" y="6329878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2F0B2-C9CB-984D-913C-AC60009D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97D0-F3C3-BA41-8C81-C0F0142E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35" y="1515649"/>
            <a:ext cx="11066973" cy="459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C17F-FFE8-7C4B-A2D9-55FB9DAF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435" y="6339713"/>
            <a:ext cx="1680724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6086-D616-E940-AA6C-15A18741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159" y="633971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206D-70B6-5A47-B740-80FD82B8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E23F54-C214-3144-9784-2E6805EAE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1550503"/>
            <a:ext cx="11066463" cy="4597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90B81-066B-804F-8884-53A6EC09311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3314" y="615596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A60C6-9F30-5C49-B331-FC253DD5E7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81408" y="615196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E2DC-8D27-DC47-8EB7-EA1306F990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1197" y="5902372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BDE2C-BC40-6849-8488-9AD438E3755A}"/>
              </a:ext>
            </a:extLst>
          </p:cNvPr>
          <p:cNvSpPr/>
          <p:nvPr userDrawn="1"/>
        </p:nvSpPr>
        <p:spPr>
          <a:xfrm>
            <a:off x="198783" y="235226"/>
            <a:ext cx="11794434" cy="6387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B03E6-2F40-574F-9A1B-9734EC32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A1A4-3D67-C64A-97A6-CB235BD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99DD0-7EB0-AA43-B8AF-3BD6D26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2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C5BB95-CBEE-F645-B938-A76BF230D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108" y="298938"/>
            <a:ext cx="11553092" cy="6260124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5AABE-C8E6-D74F-AF76-34E1CDB19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3246" y="1951891"/>
            <a:ext cx="7719646" cy="2936631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 and Change the Font Color to Stand Out from the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A1497-C74F-EC4B-AEAF-52B51F452A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3106" y="621859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6DD2B-293E-544B-8150-9470D1EA60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81200" y="621459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1650-4BB5-5C44-93E6-0C2F13538B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43117" y="5879458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F10-0C99-D148-9BCD-457EE7788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37" y="477576"/>
            <a:ext cx="11535509" cy="745700"/>
          </a:xfrm>
        </p:spPr>
        <p:txBody>
          <a:bodyPr anchor="b">
            <a:no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8CC428-04B0-6244-A5FF-76F2AAFEBA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638" y="1371600"/>
            <a:ext cx="11685316" cy="2715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AE81D2-7D4A-8A45-8D10-24725FE400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8496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7E5DD258-7D32-A84A-A494-562EFEE63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2354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55404D-4720-3740-AB47-776B62575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637" y="4308229"/>
            <a:ext cx="3657600" cy="2177781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A466-5E52-1D42-859F-F7FD7CB1F3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0811" y="6424342"/>
            <a:ext cx="16180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62375-7BF8-C940-86B8-E692879043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905" y="642033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89711-915D-CD46-AEBC-A5EBFE85F0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5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EDD82A2-9CC1-FC4A-962A-859016EA6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00F983A-71DF-0943-81C7-37741CB397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17340" y="218460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EE0BEC5-0810-F340-949D-E28B892231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17340" y="3098248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email address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13EC123-910E-C947-9786-7DD7D9F183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17340" y="401189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direct phone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A78530-6786-2F47-9E29-BE29CA338468}"/>
              </a:ext>
            </a:extLst>
          </p:cNvPr>
          <p:cNvCxnSpPr>
            <a:cxnSpLocks/>
          </p:cNvCxnSpPr>
          <p:nvPr userDrawn="1"/>
        </p:nvCxnSpPr>
        <p:spPr>
          <a:xfrm>
            <a:off x="5054594" y="1493234"/>
            <a:ext cx="4152036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184BC-BC41-E54A-B5D0-2292EEB20B2B}"/>
              </a:ext>
            </a:extLst>
          </p:cNvPr>
          <p:cNvGrpSpPr/>
          <p:nvPr userDrawn="1"/>
        </p:nvGrpSpPr>
        <p:grpSpPr>
          <a:xfrm>
            <a:off x="5056811" y="2150786"/>
            <a:ext cx="624571" cy="624571"/>
            <a:chOff x="561435" y="2135197"/>
            <a:chExt cx="624571" cy="6245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E4500C-9682-1745-AE96-70DBEFCE08F3}"/>
                </a:ext>
              </a:extLst>
            </p:cNvPr>
            <p:cNvSpPr/>
            <p:nvPr userDrawn="1"/>
          </p:nvSpPr>
          <p:spPr>
            <a:xfrm>
              <a:off x="561435" y="2135197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C4C67A49-D911-2E4B-91E8-ECDAAB42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399" y="2173162"/>
              <a:ext cx="548640" cy="54864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2A3F2F-4B54-574E-B2CE-AC06416A883D}"/>
              </a:ext>
            </a:extLst>
          </p:cNvPr>
          <p:cNvSpPr txBox="1"/>
          <p:nvPr userDrawn="1"/>
        </p:nvSpPr>
        <p:spPr>
          <a:xfrm>
            <a:off x="4876800" y="528137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baseline="0" dirty="0">
                <a:latin typeface="+mj-lt"/>
              </a:rPr>
              <a:t>Contact Us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6BCF16-0E30-3549-A867-96B1CDAC7D53}"/>
              </a:ext>
            </a:extLst>
          </p:cNvPr>
          <p:cNvGrpSpPr/>
          <p:nvPr userDrawn="1"/>
        </p:nvGrpSpPr>
        <p:grpSpPr>
          <a:xfrm>
            <a:off x="5056811" y="3064430"/>
            <a:ext cx="624571" cy="624571"/>
            <a:chOff x="5059028" y="3064430"/>
            <a:chExt cx="624571" cy="6245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9FE23F-65D4-9C4C-AE42-EFA42EA56EF5}"/>
                </a:ext>
              </a:extLst>
            </p:cNvPr>
            <p:cNvSpPr/>
            <p:nvPr userDrawn="1"/>
          </p:nvSpPr>
          <p:spPr>
            <a:xfrm>
              <a:off x="5059028" y="3064430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Envelope">
              <a:extLst>
                <a:ext uri="{FF2B5EF4-FFF2-40B4-BE49-F238E27FC236}">
                  <a16:creationId xmlns:a16="http://schemas.microsoft.com/office/drawing/2014/main" id="{9C26114D-5A0A-6B4E-A38C-CE527F6FA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15419" y="3152264"/>
              <a:ext cx="502920" cy="50292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96CCD6-2616-1740-9ADD-2DF02DB33085}"/>
              </a:ext>
            </a:extLst>
          </p:cNvPr>
          <p:cNvGrpSpPr/>
          <p:nvPr userDrawn="1"/>
        </p:nvGrpSpPr>
        <p:grpSpPr>
          <a:xfrm>
            <a:off x="5056811" y="4891721"/>
            <a:ext cx="624571" cy="624571"/>
            <a:chOff x="5054594" y="4891721"/>
            <a:chExt cx="624571" cy="6245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C1C320-8456-0145-83F1-B48EB3F358CC}"/>
                </a:ext>
              </a:extLst>
            </p:cNvPr>
            <p:cNvSpPr/>
            <p:nvPr userDrawn="1"/>
          </p:nvSpPr>
          <p:spPr>
            <a:xfrm>
              <a:off x="5054594" y="4891721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World">
              <a:extLst>
                <a:ext uri="{FF2B5EF4-FFF2-40B4-BE49-F238E27FC236}">
                  <a16:creationId xmlns:a16="http://schemas.microsoft.com/office/drawing/2014/main" id="{7BD655FA-18F9-0447-AE29-CB65BB80F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9698" y="4933835"/>
              <a:ext cx="548640" cy="54864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A53CDE-AF40-C849-B43D-A093BE59DC38}"/>
              </a:ext>
            </a:extLst>
          </p:cNvPr>
          <p:cNvSpPr txBox="1"/>
          <p:nvPr userDrawn="1"/>
        </p:nvSpPr>
        <p:spPr>
          <a:xfrm>
            <a:off x="6017340" y="4933835"/>
            <a:ext cx="445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www.ers-inc.com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65827D-1082-9B40-9A39-9B28E17D8CAE}"/>
              </a:ext>
            </a:extLst>
          </p:cNvPr>
          <p:cNvGrpSpPr/>
          <p:nvPr userDrawn="1"/>
        </p:nvGrpSpPr>
        <p:grpSpPr>
          <a:xfrm>
            <a:off x="5056811" y="3978075"/>
            <a:ext cx="624571" cy="624571"/>
            <a:chOff x="5054594" y="3978075"/>
            <a:chExt cx="624571" cy="6245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15E29B-5FB7-894D-8D1C-4B0CEC88F435}"/>
                </a:ext>
              </a:extLst>
            </p:cNvPr>
            <p:cNvSpPr/>
            <p:nvPr userDrawn="1"/>
          </p:nvSpPr>
          <p:spPr>
            <a:xfrm>
              <a:off x="5054594" y="3978075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 descr="Receiver">
              <a:extLst>
                <a:ext uri="{FF2B5EF4-FFF2-40B4-BE49-F238E27FC236}">
                  <a16:creationId xmlns:a16="http://schemas.microsoft.com/office/drawing/2014/main" id="{71663CBC-E316-1B4F-A8FA-C24245E16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2713" y="4061384"/>
              <a:ext cx="457200" cy="457200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FCB897-4E32-6143-848A-F007A629A7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C5C8C4-6426-5D48-A201-A607A8E2DA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5" y="244475"/>
            <a:ext cx="4383088" cy="63690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167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8977-C474-5849-AE01-002880C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9615"/>
            <a:ext cx="10515600" cy="125107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573AB-AB43-FC4E-B060-E12F4B3A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A6E8-FAAC-FA48-AA87-8235FE44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EB4E-2DD5-5049-97B6-AB573390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C9BDF-9F79-D947-801E-D569D0CA7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4F7B7-B4CA-BF44-AA74-42649A34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6F807-32F3-4C49-8607-978A4F7A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A8624-9994-E844-A912-29BA98F9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1172055"/>
            <a:ext cx="9144000" cy="2208317"/>
          </a:xfrm>
        </p:spPr>
        <p:txBody>
          <a:bodyPr anchor="b"/>
          <a:lstStyle>
            <a:lvl1pPr marL="17145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645" y="5434640"/>
            <a:ext cx="9057735" cy="448575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5FDE7-F55E-0149-8136-4C18E0148BA8}"/>
              </a:ext>
            </a:extLst>
          </p:cNvPr>
          <p:cNvSpPr/>
          <p:nvPr userDrawn="1"/>
        </p:nvSpPr>
        <p:spPr>
          <a:xfrm>
            <a:off x="583427" y="1734452"/>
            <a:ext cx="182880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1673DA-7B59-2342-8628-2C697462B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645" y="6022016"/>
            <a:ext cx="9057915" cy="4476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Name &amp;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7EB08-D188-6C44-856D-D69021294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26" y="573817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8000">
              <a:schemeClr val="accent6">
                <a:lumMod val="67000"/>
              </a:schemeClr>
            </a:gs>
            <a:gs pos="46000">
              <a:schemeClr val="accent6">
                <a:lumMod val="97000"/>
                <a:lumOff val="3000"/>
              </a:schemeClr>
            </a:gs>
            <a:gs pos="78000">
              <a:schemeClr val="accent6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BC88-5F33-FB44-92AC-C4A8854A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89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A6D9-F3DB-1B48-86DD-5770F9C7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B29F8-FF18-6640-A938-32028105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C490-ED0F-CE4C-956E-2BE6ADC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E6A1D-8D64-874E-A1A1-9A3E687B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10840-390D-BF4E-A56D-0794FBD0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BBB95-BAF9-FB40-A029-19EEF251CCD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527537"/>
            <a:ext cx="2628900" cy="5468815"/>
          </a:xfrm>
        </p:spPr>
        <p:txBody>
          <a:bodyPr vert="eaVert"/>
          <a:lstStyle/>
          <a:p>
            <a:r>
              <a:rPr lang="en-US" dirty="0"/>
              <a:t>You will likely only need this slide if you are in Asia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F83CB-8001-B444-8386-C45D6E87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27537"/>
            <a:ext cx="7734300" cy="54688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9EB1-95A3-0543-8822-A3B8F2A7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C42F-6800-E24D-A1CD-7A27970F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1381E-DB70-0940-A2CC-9E51F07F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9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AB9CDE-BB24-0F48-93B7-6E31B7B65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49" y="308113"/>
            <a:ext cx="4785691" cy="6268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BD581-40BA-8B40-B44D-712C92708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606" y="695739"/>
            <a:ext cx="4602593" cy="113306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71698F2-4633-634A-9D5F-9BDF0FAF54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752" y="2164870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F97D32-AFD8-364F-B7D8-D57979566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40752" y="2920244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96323EC-4AAF-1142-A280-5E051C74E0C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40752" y="3675618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2A8CD15-C361-D24F-9E04-DA610DB18E4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40752" y="4430992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14132E4-D291-DD48-A7C9-B868F0F9EF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40752" y="5186366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5DA9DE-F68E-244B-8C48-929400E2EC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8008" y="216487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8C9F91DB-F772-1F4E-BB8D-81648479C8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78008" y="2919968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D6A0B62-8E82-9443-9101-C80388BD1F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8008" y="367548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100AE224-EB0D-2742-BF74-DF99C2BB0A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8008" y="4430992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C977194-CC0F-C14F-B122-452825445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2953" y="5186366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DA372D-63F7-114D-9D16-329E45BC0E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 w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A44A0E8-7022-624D-925B-6598CAF4E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04800"/>
            <a:ext cx="11468100" cy="335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0AB78-2057-E740-9E99-1935FACC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57" y="3236064"/>
            <a:ext cx="5001165" cy="237807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23971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1106616-CB83-4148-AB93-F8BDB05C3D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5979" y="3885712"/>
            <a:ext cx="5735021" cy="2711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06FF0-7483-854C-9A35-9959EFFFBB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900" y="6515622"/>
            <a:ext cx="1668945" cy="2182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217C-761E-A14F-99C1-64F09F8FF1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11845" y="6515622"/>
            <a:ext cx="3510287" cy="2182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98B5-C859-BE4F-9EF4-13EF92B99D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2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 w/Text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27B2-AB05-F94C-99A9-7B4F2CD6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6884"/>
            <a:ext cx="5810249" cy="2809395"/>
          </a:xfrm>
        </p:spPr>
        <p:txBody>
          <a:bodyPr>
            <a:normAutofit/>
          </a:bodyPr>
          <a:lstStyle>
            <a:lvl1pPr marL="239713" indent="0" algn="r">
              <a:tabLst/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E2A1715-BAC5-2F48-ABCD-4CE72634B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449440"/>
            <a:ext cx="11468100" cy="28093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938A6E8-5127-1849-A4D5-1C4B5043EF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297" y="416884"/>
            <a:ext cx="4830863" cy="4805747"/>
          </a:xfrm>
          <a:solidFill>
            <a:schemeClr val="accent1"/>
          </a:solidFill>
        </p:spPr>
        <p:txBody>
          <a:bodyPr anchor="ctr"/>
          <a:lstStyle>
            <a:lvl1pPr marL="188913" indent="0">
              <a:buClr>
                <a:srgbClr val="FFFFFF"/>
              </a:buClr>
              <a:buNone/>
              <a:tabLst/>
              <a:defRPr cap="none" baseline="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subtitle and/or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70468-1D6C-6041-ABE1-BF44173786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899" y="6441116"/>
            <a:ext cx="1661265" cy="26249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C8195-08F9-C34D-BA86-84770D5D1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04164" y="6443854"/>
            <a:ext cx="3939436" cy="262493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7E933-96B3-5546-A351-F226796BEA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325626"/>
            <a:ext cx="6475935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Single Column Text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EE7A817-3295-454D-BB83-395BFA248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7831" y="247650"/>
            <a:ext cx="4785691" cy="636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FA9BA02-2FBE-5E45-A696-86F5909431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7150" y="1371600"/>
            <a:ext cx="6475935" cy="426656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EBFA32-CF9F-B344-934E-D74CECE13E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7742" y="2066925"/>
            <a:ext cx="6475413" cy="42461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in paragraph format. This slide is good for client meetings, but not intended for conferences or events. You can also insert SmartArt here.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C2A8-A5B6-EB4F-BCD2-FA063635B6E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7150" y="6432166"/>
            <a:ext cx="1672066" cy="3256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610DA-EF37-D04A-8CDA-08162E776C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29216" y="6432166"/>
            <a:ext cx="4114800" cy="3256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6D81-7192-5846-9ECF-D77B423946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633AE1-A518-0144-A327-82C49FA24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0998200" cy="793956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0440"/>
            <a:ext cx="10998200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2" name="Table Placeholder 17">
            <a:extLst>
              <a:ext uri="{FF2B5EF4-FFF2-40B4-BE49-F238E27FC236}">
                <a16:creationId xmlns:a16="http://schemas.microsoft.com/office/drawing/2014/main" id="{C9E757E7-4904-9F4C-A30A-57A445965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788" y="2106613"/>
            <a:ext cx="10983912" cy="406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629F9-9808-F943-B1D1-F5789B1C50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85788" y="6341222"/>
            <a:ext cx="1681423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631B-33AD-304F-816E-EACAAF269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7211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F7FD-898E-A743-A173-A265EB6CD1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3F8FCD-A032-FE4D-A691-6EE493C1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477662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Infographics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49" y="1300440"/>
            <a:ext cx="11477663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93E3737-DA68-F644-90F1-829F5BBEE7FA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2001838"/>
            <a:ext cx="11477625" cy="4211072"/>
          </a:xfrm>
        </p:spPr>
        <p:txBody>
          <a:bodyPr/>
          <a:lstStyle/>
          <a:p>
            <a:r>
              <a:rPr lang="en-US" dirty="0"/>
              <a:t>Insert SmartArt or 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AFFD-4D4D-6745-A620-A274B029231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7149" y="6341222"/>
            <a:ext cx="162513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A590-6807-684C-AFBA-16CDA29E8E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82279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3747-17A8-D048-B27A-F9E07B78E1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358600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Bottom Teal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8775"/>
            <a:ext cx="11358600" cy="496887"/>
          </a:xfrm>
        </p:spPr>
        <p:txBody>
          <a:bodyPr anchor="t">
            <a:normAutofit/>
          </a:bodyPr>
          <a:lstStyle>
            <a:lvl1pPr marL="68263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to introduce items in boxes.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B433E-D814-AC40-B7FA-58C9A792C353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4F5D9A-B14A-4B56-979D-2D2C168700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43CE04-DCDD-4130-8A6C-228D7460C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B2528-4234-4B18-A45D-CF9FFC84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8CDD-86F9-DD47-8042-D06FFA9B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29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FB38-3410-6D42-9204-60A86248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106" y="1540701"/>
            <a:ext cx="11448795" cy="462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F209-1741-744E-9200-48D105525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106" y="6293754"/>
            <a:ext cx="1618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9E6B-A538-2C4B-BE9E-CD90E159A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897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DB50-4AED-2448-A2C5-704A7762C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107" y="5879458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2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5" r:id="rId5"/>
    <p:sldLayoutId id="2147483663" r:id="rId6"/>
    <p:sldLayoutId id="2147483666" r:id="rId7"/>
    <p:sldLayoutId id="2147483669" r:id="rId8"/>
    <p:sldLayoutId id="2147483667" r:id="rId9"/>
    <p:sldLayoutId id="2147483650" r:id="rId10"/>
    <p:sldLayoutId id="2147483651" r:id="rId11"/>
    <p:sldLayoutId id="2147483654" r:id="rId12"/>
    <p:sldLayoutId id="2147483670" r:id="rId13"/>
    <p:sldLayoutId id="2147483668" r:id="rId14"/>
    <p:sldLayoutId id="2147483655" r:id="rId15"/>
    <p:sldLayoutId id="2147483657" r:id="rId16"/>
    <p:sldLayoutId id="2147483656" r:id="rId17"/>
    <p:sldLayoutId id="2147483658" r:id="rId18"/>
    <p:sldLayoutId id="2147483653" r:id="rId19"/>
    <p:sldLayoutId id="2147483652" r:id="rId20"/>
    <p:sldLayoutId id="2147483659" r:id="rId2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4D197-6ADB-4796-9896-7F429142BA6A}"/>
              </a:ext>
            </a:extLst>
          </p:cNvPr>
          <p:cNvSpPr/>
          <p:nvPr/>
        </p:nvSpPr>
        <p:spPr>
          <a:xfrm>
            <a:off x="1037007" y="1597118"/>
            <a:ext cx="10117986" cy="366376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E0D8C9-5C63-874F-9608-33CDEBA19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961175"/>
            <a:ext cx="9753600" cy="29356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400" dirty="0">
                <a:solidFill>
                  <a:schemeClr val="tx1"/>
                </a:solidFill>
              </a:rPr>
              <a:t>CT EEB X1931-4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Advanced Lighting Controls PSD Study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Kathleen Sturtevant, ERS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March 29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, 2021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39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3E207-2186-6648-A058-3158380A2C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7339" y="2184603"/>
            <a:ext cx="5813877" cy="556936"/>
          </a:xfrm>
        </p:spPr>
        <p:txBody>
          <a:bodyPr>
            <a:normAutofit fontScale="92500"/>
          </a:bodyPr>
          <a:lstStyle/>
          <a:p>
            <a:r>
              <a:rPr lang="en-US" dirty="0"/>
              <a:t>Kathleen Sturtevant, Senior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3B86-BBF1-FE4B-99B3-D20D7E8AE2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ksturtevant@ers-inc.com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A7DA-38E8-F843-B29B-7DC2EFE10AD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978-332-5831</a:t>
            </a:r>
          </a:p>
        </p:txBody>
      </p:sp>
      <p:pic>
        <p:nvPicPr>
          <p:cNvPr id="8" name="Picture Placeholder 7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F0384FB4-C449-403E-BB64-D3CF7FC8EA8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28456" r="28456"/>
          <a:stretch>
            <a:fillRect/>
          </a:stretch>
        </p:blipFill>
        <p:spPr>
          <a:xfrm>
            <a:off x="263525" y="244475"/>
            <a:ext cx="4383088" cy="57229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0721B-34FD-DF48-B715-BFE4228ED55F}"/>
              </a:ext>
            </a:extLst>
          </p:cNvPr>
          <p:cNvSpPr txBox="1"/>
          <p:nvPr/>
        </p:nvSpPr>
        <p:spPr>
          <a:xfrm>
            <a:off x="263525" y="6173662"/>
            <a:ext cx="1033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ERS is an energy and engineering consulting firm providing services in energy efficiency customer engagement, implementation, evaluation, both pre- and post-installation M&amp;V, custom feasibility studies, and distributed and renewable generation assessment.</a:t>
            </a:r>
          </a:p>
        </p:txBody>
      </p:sp>
    </p:spTree>
    <p:extLst>
      <p:ext uri="{BB962C8B-B14F-4D97-AF65-F5344CB8AC3E}">
        <p14:creationId xmlns:p14="http://schemas.microsoft.com/office/powerpoint/2010/main" val="6791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C0B8635-1EA1-4045-881C-35192A5FC23D}"/>
              </a:ext>
            </a:extLst>
          </p:cNvPr>
          <p:cNvSpPr/>
          <p:nvPr/>
        </p:nvSpPr>
        <p:spPr>
          <a:xfrm rot="10800000">
            <a:off x="3836135" y="1446045"/>
            <a:ext cx="196000" cy="2165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5C5E1-F533-441C-B9C8-75EC056771C6}"/>
              </a:ext>
            </a:extLst>
          </p:cNvPr>
          <p:cNvSpPr/>
          <p:nvPr/>
        </p:nvSpPr>
        <p:spPr>
          <a:xfrm>
            <a:off x="4027374" y="-39076"/>
            <a:ext cx="81567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0222EBD-5794-0A4C-8EED-FBBED28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135" y="312984"/>
            <a:ext cx="4602593" cy="11330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C680D6-F0C2-C846-AFAF-65A6AF4173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7301" y="1742258"/>
            <a:ext cx="7584191" cy="436065"/>
          </a:xfrm>
        </p:spPr>
        <p:txBody>
          <a:bodyPr>
            <a:normAutofit/>
          </a:bodyPr>
          <a:lstStyle/>
          <a:p>
            <a:r>
              <a:rPr lang="en-US" dirty="0"/>
              <a:t>Background			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714EBB6-C266-4A07-9645-3E9FB0A4CCE3}"/>
              </a:ext>
            </a:extLst>
          </p:cNvPr>
          <p:cNvSpPr txBox="1">
            <a:spLocks/>
          </p:cNvSpPr>
          <p:nvPr/>
        </p:nvSpPr>
        <p:spPr>
          <a:xfrm>
            <a:off x="4502607" y="3186132"/>
            <a:ext cx="7719263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AC5F6-7D0A-4011-BD66-9283CB260C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84328" y="2454110"/>
            <a:ext cx="5901091" cy="556936"/>
          </a:xfrm>
        </p:spPr>
        <p:txBody>
          <a:bodyPr>
            <a:noAutofit/>
          </a:bodyPr>
          <a:lstStyle/>
          <a:p>
            <a:r>
              <a:rPr lang="en-US" dirty="0"/>
              <a:t>Preliminary Literature 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B3D91-AE17-49DA-8D69-FC40B36B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1" y="3379952"/>
            <a:ext cx="2271150" cy="127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8CEC8-80EA-41B0-9011-88B0B8F2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7" y="4513706"/>
            <a:ext cx="2711475" cy="11948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F108304-2361-4005-A5E1-78666E31BE15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r>
              <a:rPr lang="en-US" sz="1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C40AE-6A3A-40CA-B7A9-58A692F92B5E}"/>
              </a:ext>
            </a:extLst>
          </p:cNvPr>
          <p:cNvSpPr/>
          <p:nvPr/>
        </p:nvSpPr>
        <p:spPr>
          <a:xfrm>
            <a:off x="4178676" y="1846390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880D25-AC7F-4DD7-955B-E3698183C42B}"/>
              </a:ext>
            </a:extLst>
          </p:cNvPr>
          <p:cNvSpPr/>
          <p:nvPr/>
        </p:nvSpPr>
        <p:spPr>
          <a:xfrm>
            <a:off x="4178676" y="2607412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57B93C-2F9C-4CFB-8803-DDA789DFB07F}"/>
              </a:ext>
            </a:extLst>
          </p:cNvPr>
          <p:cNvSpPr/>
          <p:nvPr/>
        </p:nvSpPr>
        <p:spPr>
          <a:xfrm>
            <a:off x="4178676" y="3389924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3C20D-EE02-47ED-B4FF-C780DEBD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2" y="2314148"/>
            <a:ext cx="2769344" cy="1112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2B47C0-44E1-4725-B937-BA36D1485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31" y="5804332"/>
            <a:ext cx="2004887" cy="8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E74A-DAE5-4858-BB27-6C8B5038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7" y="1333329"/>
            <a:ext cx="10354545" cy="5289144"/>
          </a:xfrm>
        </p:spPr>
        <p:txBody>
          <a:bodyPr>
            <a:normAutofit/>
          </a:bodyPr>
          <a:lstStyle/>
          <a:p>
            <a:r>
              <a:rPr lang="en-US" dirty="0"/>
              <a:t>Phase 1 identified Advanced Lighting Controls as a new measure that should be added to the 2021 CT PSD</a:t>
            </a:r>
          </a:p>
          <a:p>
            <a:r>
              <a:rPr lang="en-US" dirty="0"/>
              <a:t>New Budget $50k to complete study and write up measure for PSD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E049F-7663-4673-8BBC-714E5DB0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00C8-5A8B-4F43-8461-6C71FD65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7595905" cy="929545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1 Study Background</a:t>
            </a:r>
          </a:p>
        </p:txBody>
      </p:sp>
    </p:spTree>
    <p:extLst>
      <p:ext uri="{BB962C8B-B14F-4D97-AF65-F5344CB8AC3E}">
        <p14:creationId xmlns:p14="http://schemas.microsoft.com/office/powerpoint/2010/main" val="29179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B023-BB7F-4486-BC15-CF99937F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2021 CT PSD – Lighting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4590-E9DF-493A-9856-55A5E87F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22" y="1288902"/>
            <a:ext cx="6463905" cy="51834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C&amp;I Lost Opportunity and Retrofit Lighting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Savings methodology offered for occupancy sensors (OS) as part of standard lighting measure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Energy savings determined using 0.3 as the average hour reduction due to OS.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Demand savings calculated with OS CFs </a:t>
            </a:r>
          </a:p>
          <a:p>
            <a:pPr lvl="1">
              <a:lnSpc>
                <a:spcPct val="100000"/>
              </a:lnSpc>
            </a:pPr>
            <a:r>
              <a:rPr lang="en-US" sz="2400" i="1" dirty="0"/>
              <a:t>Lost Opportunity: </a:t>
            </a:r>
            <a:r>
              <a:rPr lang="en-US" sz="2400" dirty="0"/>
              <a:t>Savings determined for buildings over 5,000 ft</a:t>
            </a:r>
            <a:r>
              <a:rPr lang="en-US" sz="2400" baseline="30000" dirty="0"/>
              <a:t>2</a:t>
            </a:r>
            <a:r>
              <a:rPr lang="en-US" sz="2400" dirty="0"/>
              <a:t>, if they have occupancy sensors beyond code-required scheduled lighting controls (per IECC 2018)</a:t>
            </a:r>
          </a:p>
          <a:p>
            <a:pPr lvl="1">
              <a:lnSpc>
                <a:spcPct val="100000"/>
              </a:lnSpc>
            </a:pPr>
            <a:r>
              <a:rPr lang="en-US" sz="2400" i="1" dirty="0"/>
              <a:t>Retrofit:</a:t>
            </a:r>
            <a:r>
              <a:rPr lang="en-US" sz="2400" dirty="0"/>
              <a:t> Notes that additional savings may be claimed if lighting fixtures have multiple controls (daylighting, personal tuning, or institutional tuning) and/or integrated controls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Residential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Lighting measure does not include information on lighting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220F-F42B-49DB-B019-007943EA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FC1EE-3D0A-44CD-B125-BA294F087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33" y="1833804"/>
            <a:ext cx="4608668" cy="3436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9FA051-9287-4178-B971-CE041D537859}"/>
              </a:ext>
            </a:extLst>
          </p:cNvPr>
          <p:cNvSpPr txBox="1"/>
          <p:nvPr/>
        </p:nvSpPr>
        <p:spPr>
          <a:xfrm>
            <a:off x="7525139" y="1556805"/>
            <a:ext cx="396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Lighting Peak Demand Coincidence Factors (CFs)</a:t>
            </a:r>
          </a:p>
        </p:txBody>
      </p:sp>
    </p:spTree>
    <p:extLst>
      <p:ext uri="{BB962C8B-B14F-4D97-AF65-F5344CB8AC3E}">
        <p14:creationId xmlns:p14="http://schemas.microsoft.com/office/powerpoint/2010/main" val="256703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0CAF-B8B0-4585-9285-ED460596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TRMs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ECA7-CB67-488B-8A67-9A2A13EC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3" y="1169221"/>
            <a:ext cx="11150081" cy="530309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 TRM 2019-2021</a:t>
            </a:r>
            <a:endParaRPr lang="en-US" dirty="0"/>
          </a:p>
          <a:p>
            <a:pPr lvl="1"/>
            <a:r>
              <a:rPr lang="en-US" sz="1900" dirty="0"/>
              <a:t>Advanced Lighting Design: Calculates savings by applying a minimum percent of controlled lighting above required amounts for each tier in the Performance Lighting Program and 80% savings to the proposed lighting LPD</a:t>
            </a:r>
          </a:p>
          <a:p>
            <a:pPr lvl="2"/>
            <a:r>
              <a:rPr lang="en-US" sz="1700" dirty="0"/>
              <a:t>No reference for calculation</a:t>
            </a:r>
          </a:p>
          <a:p>
            <a:pPr lvl="1"/>
            <a:r>
              <a:rPr lang="en-US" sz="1900" dirty="0"/>
              <a:t>Lighting Controls: Applies energy savings factor based on type of control (daylight dimming, occupancy sensor, dual sensor/other, exterior) </a:t>
            </a:r>
          </a:p>
          <a:p>
            <a:pPr lvl="2"/>
            <a:r>
              <a:rPr lang="en-US" sz="1700" dirty="0"/>
              <a:t>DNV KEMA (2014) Retrofit Lighting Controls Measures Summary of Findings FINAL REPORT</a:t>
            </a:r>
          </a:p>
          <a:p>
            <a:r>
              <a:rPr lang="en-US" b="1" dirty="0"/>
              <a:t>Wisconsin TRM 2020</a:t>
            </a:r>
          </a:p>
          <a:p>
            <a:pPr lvl="1"/>
            <a:r>
              <a:rPr lang="en-US" sz="1900" dirty="0"/>
              <a:t>Includes 8 separate measures for lighting controls, each applying a savings factor based on control type (Daylighting, Bi-Level Controls, Occupancy Sensors, Photocell, and Networked Lighting Controls)</a:t>
            </a:r>
          </a:p>
          <a:p>
            <a:pPr lvl="2"/>
            <a:r>
              <a:rPr lang="en-US" sz="1700" dirty="0"/>
              <a:t>Daylight Dimming: Williams, Allison., B. Atkinson P.E., K. </a:t>
            </a:r>
            <a:r>
              <a:rPr lang="en-US" sz="1700" dirty="0" err="1"/>
              <a:t>Garesi</a:t>
            </a:r>
            <a:r>
              <a:rPr lang="en-US" sz="1700" dirty="0"/>
              <a:t> </a:t>
            </a:r>
            <a:r>
              <a:rPr lang="en-US" sz="1700" dirty="0" err="1"/>
              <a:t>Ph.D</a:t>
            </a:r>
            <a:r>
              <a:rPr lang="en-US" sz="1700" dirty="0"/>
              <a:t>, E. Page P.E., and F. Rubinstein, FIES. “Lighting Controls in Commercial Buildings.” </a:t>
            </a:r>
            <a:r>
              <a:rPr lang="en-US" sz="1700" dirty="0" err="1"/>
              <a:t>Luekos</a:t>
            </a:r>
            <a:r>
              <a:rPr lang="en-US" sz="1700" dirty="0"/>
              <a:t> Vol. 8, No. 3 (January 2012). </a:t>
            </a:r>
          </a:p>
          <a:p>
            <a:pPr lvl="2"/>
            <a:r>
              <a:rPr lang="en-US" sz="1700" dirty="0"/>
              <a:t>Occupancy Sensors: PA Consulting Group. Focus on Energy Evaluation, Business Programs: Deemed Savings Manual V1.0. March 22, 2010. Table 3.2 and Table 4-163. </a:t>
            </a:r>
          </a:p>
          <a:p>
            <a:pPr lvl="2"/>
            <a:r>
              <a:rPr lang="en-US" sz="1700" dirty="0"/>
              <a:t>Networked Lighting Controls: Lighting Research Center. “Literature Review of Energy Savings from Luminaire-Integrated Controls.” Last revised November 19,2015.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56DF-5322-48F9-BC90-AA065CF7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1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0CAF-B8B0-4585-9285-ED460596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TRMs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ECA7-CB67-488B-8A67-9A2A13EC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233714"/>
            <a:ext cx="11150081" cy="51383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NY TRM 2020 </a:t>
            </a:r>
          </a:p>
          <a:p>
            <a:pPr lvl="1"/>
            <a:r>
              <a:rPr lang="en-US" dirty="0"/>
              <a:t>Calculates savings using an Energy Savings Factor based on type of control, building type, and operating hours</a:t>
            </a:r>
          </a:p>
          <a:p>
            <a:pPr lvl="2"/>
            <a:r>
              <a:rPr lang="en-US" dirty="0" err="1"/>
              <a:t>DesignLights</a:t>
            </a:r>
            <a:r>
              <a:rPr lang="en-US" dirty="0"/>
              <a:t> Consortium – Networked Lighting Controls V3.0 Requirements and Energy Savings from Networked Lighting Control (NLC) Systems, September 21, 2017</a:t>
            </a:r>
          </a:p>
          <a:p>
            <a:r>
              <a:rPr lang="en-US" b="1" dirty="0"/>
              <a:t>Mid-Atlantic TRM 2020</a:t>
            </a:r>
          </a:p>
          <a:p>
            <a:pPr lvl="1"/>
            <a:r>
              <a:rPr lang="en-US" dirty="0"/>
              <a:t>Includes separate measures for Advanced Lighting Design, Occupancy Sensors, &amp; Daylight Dimming</a:t>
            </a:r>
          </a:p>
          <a:p>
            <a:pPr lvl="2"/>
            <a:r>
              <a:rPr lang="en-US" dirty="0"/>
              <a:t>Occupancy Sensors: </a:t>
            </a:r>
            <a:r>
              <a:rPr lang="en-US" dirty="0" err="1"/>
              <a:t>EmPOWER</a:t>
            </a:r>
            <a:r>
              <a:rPr lang="en-US" dirty="0"/>
              <a:t> Maryland DRAFT Final Impact Evaluation Report Evaluation Year 4 (June 1, 2012 – May 31, 2013) Commercial &amp; Industrial Prescriptive &amp; Small Business Programs, Navigant, March 31, 2014</a:t>
            </a:r>
          </a:p>
          <a:p>
            <a:pPr lvl="2"/>
            <a:r>
              <a:rPr lang="en-US" dirty="0"/>
              <a:t>Daylight Dimming: Williams, A., B. Atkinson, K. </a:t>
            </a:r>
            <a:r>
              <a:rPr lang="en-US" dirty="0" err="1"/>
              <a:t>Garesi</a:t>
            </a:r>
            <a:r>
              <a:rPr lang="en-US" dirty="0"/>
              <a:t>, E. Page, and F. Rubinstein. 2012. “Lighting Controls in Commercial Buildings.” The Journal of the Illuminating Engineering Society of North America (3): 161-180. </a:t>
            </a:r>
          </a:p>
          <a:p>
            <a:pPr lvl="1"/>
            <a:r>
              <a:rPr lang="en-US" dirty="0"/>
              <a:t>Networked Lighting Controls: Calculates savings using Energy Savings Factor for networked lighting controls on a site-specific basis or by building type </a:t>
            </a:r>
          </a:p>
          <a:p>
            <a:pPr lvl="2"/>
            <a:r>
              <a:rPr lang="en-US" dirty="0" err="1"/>
              <a:t>DesignLights</a:t>
            </a:r>
            <a:r>
              <a:rPr lang="en-US" dirty="0"/>
              <a:t> Consortium – Networked Lighting Controls V3.0 Requirements and Energy Savings from Networked Lighting Control (NLC) Systems, September 21, 2017; modified to reflect Mid-Atlantic metering study lighting baseline hours of us, which was supported by NLC – LRC Literature Review November 19, 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56DF-5322-48F9-BC90-AA065CF7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4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0CAF-B8B0-4585-9285-ED460596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TRMs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ECA7-CB67-488B-8A67-9A2A13EC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3" y="1169221"/>
            <a:ext cx="11150081" cy="5303090"/>
          </a:xfrm>
        </p:spPr>
        <p:txBody>
          <a:bodyPr>
            <a:normAutofit/>
          </a:bodyPr>
          <a:lstStyle/>
          <a:p>
            <a:r>
              <a:rPr lang="en-US" b="1" dirty="0"/>
              <a:t>Illinois TRM 2020</a:t>
            </a:r>
          </a:p>
          <a:p>
            <a:pPr lvl="1"/>
            <a:r>
              <a:rPr lang="en-US" sz="1900" dirty="0"/>
              <a:t>Calculates savings using an Energy Savings Factor based on type of control</a:t>
            </a:r>
          </a:p>
          <a:p>
            <a:pPr lvl="2"/>
            <a:r>
              <a:rPr lang="en-US" sz="1700" dirty="0"/>
              <a:t>Networked Lighting Controls: custom/site-specific, no reference</a:t>
            </a:r>
          </a:p>
          <a:p>
            <a:pPr lvl="2"/>
            <a:r>
              <a:rPr lang="en-US" sz="1700" dirty="0"/>
              <a:t>Vacancy Sensors: </a:t>
            </a:r>
            <a:r>
              <a:rPr lang="en-US" sz="1700" dirty="0" err="1"/>
              <a:t>Papamichael</a:t>
            </a:r>
            <a:r>
              <a:rPr lang="en-US" sz="1700" dirty="0"/>
              <a:t>, </a:t>
            </a:r>
            <a:r>
              <a:rPr lang="en-US" sz="1700" dirty="0" err="1"/>
              <a:t>Konstantions</a:t>
            </a:r>
            <a:r>
              <a:rPr lang="en-US" sz="1700" dirty="0"/>
              <a:t>, Bi-Level Switching in Office Spaces, California Lighting Technology Center, February 1,2010. See Figure 8 on page 10 for relevant study results. </a:t>
            </a:r>
          </a:p>
          <a:p>
            <a:pPr lvl="2"/>
            <a:r>
              <a:rPr lang="en-US" sz="1700" dirty="0"/>
              <a:t>Luminaire Level Lighting Controls and 10% High End Trim:  </a:t>
            </a:r>
          </a:p>
          <a:p>
            <a:pPr lvl="3"/>
            <a:r>
              <a:rPr lang="en-US" sz="1500" dirty="0"/>
              <a:t>Pacific Northwest National Laboratory, “Evaluation of Advanced Lighting Control Systems in a Working Office Environment”, November 2018.</a:t>
            </a:r>
          </a:p>
          <a:p>
            <a:pPr lvl="3"/>
            <a:r>
              <a:rPr lang="en-US" sz="1500" dirty="0" err="1"/>
              <a:t>Schuetter</a:t>
            </a:r>
            <a:r>
              <a:rPr lang="en-US" sz="1500" dirty="0"/>
              <a:t> et al., “Cree </a:t>
            </a:r>
            <a:r>
              <a:rPr lang="en-US" sz="1500" dirty="0" err="1"/>
              <a:t>SmartCast</a:t>
            </a:r>
            <a:r>
              <a:rPr lang="en-US" sz="1500" dirty="0"/>
              <a:t> Lighting Retrofit Demonstration: LED Fixtures and Controls for Advanced Holistic Lighting Solutions”, September 2020 (expected).</a:t>
            </a:r>
          </a:p>
          <a:p>
            <a:pPr lvl="3"/>
            <a:r>
              <a:rPr lang="en-US" sz="1500" dirty="0" err="1"/>
              <a:t>DesignLights</a:t>
            </a:r>
            <a:r>
              <a:rPr lang="en-US" sz="1500" dirty="0"/>
              <a:t> Consortium and NEEA, “Energy Savings from Networked Lighting Control and Luminaire-level Lighting Control Systems: 2020 Update”,  2020 (expected).</a:t>
            </a:r>
          </a:p>
          <a:p>
            <a:pPr lvl="2"/>
            <a:r>
              <a:rPr lang="en-US" sz="1700" dirty="0"/>
              <a:t>Refrigerated Case Occupancy Sensors: SDG&amp;E workpaper: WPSDGENRLG0027 </a:t>
            </a:r>
          </a:p>
          <a:p>
            <a:pPr lvl="2"/>
            <a:r>
              <a:rPr lang="en-US" sz="1700" dirty="0"/>
              <a:t>Exterior Sensors: "Application Assessment of Bi-Level LED Parking Lot Lighting" p6.</a:t>
            </a:r>
          </a:p>
          <a:p>
            <a:pPr lvl="2"/>
            <a:r>
              <a:rPr lang="en-US" sz="1700" dirty="0"/>
              <a:t>All others: Williams et al, "Lighting Controls in Commercial Buildings", 2012, p172.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56DF-5322-48F9-BC90-AA065CF7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5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0CAF-B8B0-4585-9285-ED46059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29545"/>
          </a:xfrm>
        </p:spPr>
        <p:txBody>
          <a:bodyPr anchor="t"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56DF-5322-48F9-BC90-AA065CF7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107" y="5879458"/>
            <a:ext cx="422031" cy="59285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7DAC54-B78B-458F-A3B7-D20171DF8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83948"/>
              </p:ext>
            </p:extLst>
          </p:nvPr>
        </p:nvGraphicFramePr>
        <p:xfrm>
          <a:off x="671805" y="1138335"/>
          <a:ext cx="10842172" cy="502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600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06023-52F8-4551-B9D1-CE0308DDF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3679255-6308-4EF7-AF7D-AAF741B38F5B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9</a:t>
            </a:fld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2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 Palette">
      <a:dk1>
        <a:srgbClr val="404041"/>
      </a:dk1>
      <a:lt1>
        <a:srgbClr val="FFFFFF"/>
      </a:lt1>
      <a:dk2>
        <a:srgbClr val="1F487C"/>
      </a:dk2>
      <a:lt2>
        <a:srgbClr val="F1F1F2"/>
      </a:lt2>
      <a:accent1>
        <a:srgbClr val="00AA9D"/>
      </a:accent1>
      <a:accent2>
        <a:srgbClr val="005089"/>
      </a:accent2>
      <a:accent3>
        <a:srgbClr val="0071C5"/>
      </a:accent3>
      <a:accent4>
        <a:srgbClr val="448A91"/>
      </a:accent4>
      <a:accent5>
        <a:srgbClr val="674695"/>
      </a:accent5>
      <a:accent6>
        <a:srgbClr val="92C5C6"/>
      </a:accent6>
      <a:hlink>
        <a:srgbClr val="00AA9D"/>
      </a:hlink>
      <a:folHlink>
        <a:srgbClr val="0071C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EFP-NF EEPS Closeout Eval-Kickoff5-2-19.potx" id="{FDE8A6BF-9CB8-4A26-A3EF-1BB3F9A50B30}" vid="{056D123B-1749-4D7B-983F-4A4B45163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NYSERDA EFP-NF EEPS Closeout Eval-Kickoff5-2-19</Template>
  <TotalTime>32893</TotalTime>
  <Words>939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Office Theme</vt:lpstr>
      <vt:lpstr>CT EEB X1931-4  Advanced Lighting Controls PSD Study  Kathleen Sturtevant, ERS March 29th, 2021</vt:lpstr>
      <vt:lpstr>Agenda</vt:lpstr>
      <vt:lpstr>Phase 1 Study Background</vt:lpstr>
      <vt:lpstr>2021 CT PSD – Lighting Controls</vt:lpstr>
      <vt:lpstr>Other TRMs</vt:lpstr>
      <vt:lpstr>Other TRMs</vt:lpstr>
      <vt:lpstr>Other TRMs</vt:lpstr>
      <vt:lpstr>Next Steps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NYSERDA EEPS Closeout Evaluation NYSERDA Existing Facilities and NFGDC’s Non-Residential Rebate Programs May 2, 2019</dc:title>
  <dc:creator>Lucy Neiman</dc:creator>
  <cp:lastModifiedBy>Richard, Kerri-Ann</cp:lastModifiedBy>
  <cp:revision>1031</cp:revision>
  <cp:lastPrinted>2020-11-10T02:20:27Z</cp:lastPrinted>
  <dcterms:created xsi:type="dcterms:W3CDTF">2019-04-26T13:43:16Z</dcterms:created>
  <dcterms:modified xsi:type="dcterms:W3CDTF">2021-03-26T22:41:29Z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