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5322" r:id="rId5"/>
    <p:sldId id="5323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94694"/>
  </p:normalViewPr>
  <p:slideViewPr>
    <p:cSldViewPr snapToGrid="0">
      <p:cViewPr varScale="1">
        <p:scale>
          <a:sx n="100" d="100"/>
          <a:sy n="100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15E0-97CF-420A-B4FC-7595743B12C3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C476-1D11-4509-A86E-2C42894B9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D49C3D-36FB-2143-8909-85A1D2B05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26D656-DF76-3C41-ACA0-B262DFF48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50463F3-2FE1-2242-B807-139BB6C5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November 7, 2023</a:t>
            </a:fld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D775834-4A99-D3E7-8BE2-BF1DEDDDD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45800-160B-6F9E-4DA8-789B79458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48" y="5172715"/>
            <a:ext cx="2354247" cy="935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98E202-6296-8A10-56F7-4242FBD32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38" y="1002514"/>
            <a:ext cx="4746625" cy="4746625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F903C8-5710-6146-87D0-343697EA9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4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89" y="990792"/>
            <a:ext cx="4756751" cy="4756751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5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00919"/>
            <a:ext cx="4759945" cy="4759945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14239"/>
            <a:ext cx="4746626" cy="474662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0B7AC05-EA0C-4404-9E02-5D29871A64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2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2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0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r chart with solid fill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06E29C3-EB76-4186-A15A-94C3F14B340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08717" y="2293033"/>
            <a:ext cx="9051930" cy="428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alculator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8F9EA94-F86B-4E68-8CA5-A265EFF8125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609850" y="2293938"/>
            <a:ext cx="9050338" cy="42592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C9BB-ACD4-48EA-AF83-B18624FA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F6279-2EBB-4BD9-BC2A-79598A0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November 7, 2023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FB54F-022C-80FF-7440-C85A186E7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CE0BE-A3EE-D61C-1531-4CBA8BD30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2803924" y="5170666"/>
            <a:ext cx="3160461" cy="88753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566CE2BC-BD9E-BD82-D16D-3D9FF1671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onthly calendar with solid fill">
            <a:extLst>
              <a:ext uri="{FF2B5EF4-FFF2-40B4-BE49-F238E27FC236}">
                <a16:creationId xmlns:a16="http://schemas.microsoft.com/office/drawing/2014/main" id="{CBB4AE49-2AC2-3045-AA38-E9CF06A6D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55" y="521590"/>
            <a:ext cx="4203691" cy="420369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3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3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D5D2F8-78A9-E64D-A408-016885ED9134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9AA145-88B3-634F-801D-E1150ED73FCE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788" y="105508"/>
            <a:ext cx="819527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7449DBF-C13E-704B-B14F-575E8DFEC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87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0C5EA5E-4FD2-1B4B-BE48-81EBF86A0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87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DECA80-15F7-3641-9B56-1D277E7582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79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550A2457-E8A8-1A44-B076-230C6684D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979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49A6379C-0F73-EF4C-985F-D8EA747FC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309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C7EDBF-3097-FB4F-83B2-16D010F8E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309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754D38A-F882-CD46-9848-A3C484A8EB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615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A75CF03-58C0-864B-BFB7-476C52D03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615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8DAB9-7F0E-0647-97F8-04C414109DBA}"/>
              </a:ext>
            </a:extLst>
          </p:cNvPr>
          <p:cNvCxnSpPr>
            <a:cxnSpLocks/>
          </p:cNvCxnSpPr>
          <p:nvPr userDrawn="1"/>
        </p:nvCxnSpPr>
        <p:spPr>
          <a:xfrm>
            <a:off x="0" y="3619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C3C7856-8038-204C-98E0-2B0EE85E31C3}"/>
              </a:ext>
            </a:extLst>
          </p:cNvPr>
          <p:cNvCxnSpPr>
            <a:cxnSpLocks/>
          </p:cNvCxnSpPr>
          <p:nvPr userDrawn="1"/>
        </p:nvCxnSpPr>
        <p:spPr>
          <a:xfrm>
            <a:off x="0" y="4000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3E14F-841A-8D4F-9541-DEEB1D33880D}"/>
              </a:ext>
            </a:extLst>
          </p:cNvPr>
          <p:cNvSpPr/>
          <p:nvPr userDrawn="1"/>
        </p:nvSpPr>
        <p:spPr>
          <a:xfrm>
            <a:off x="1083818" y="3429000"/>
            <a:ext cx="805564" cy="805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ED95B2-F8B4-4545-9884-EC09CACE2239}"/>
              </a:ext>
            </a:extLst>
          </p:cNvPr>
          <p:cNvSpPr/>
          <p:nvPr userDrawn="1"/>
        </p:nvSpPr>
        <p:spPr>
          <a:xfrm>
            <a:off x="3394336" y="3429000"/>
            <a:ext cx="805564" cy="805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C4BE25-3982-BB46-9C91-F63CD5837CCE}"/>
              </a:ext>
            </a:extLst>
          </p:cNvPr>
          <p:cNvSpPr/>
          <p:nvPr userDrawn="1"/>
        </p:nvSpPr>
        <p:spPr>
          <a:xfrm>
            <a:off x="5706256" y="3429000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83E4ED-EDFF-3241-B748-1F5A7DFC7DB0}"/>
              </a:ext>
            </a:extLst>
          </p:cNvPr>
          <p:cNvSpPr/>
          <p:nvPr userDrawn="1"/>
        </p:nvSpPr>
        <p:spPr>
          <a:xfrm>
            <a:off x="8016774" y="3429000"/>
            <a:ext cx="805564" cy="805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5B2663-EADD-7D40-8CFF-5715D62F73E1}"/>
              </a:ext>
            </a:extLst>
          </p:cNvPr>
          <p:cNvSpPr/>
          <p:nvPr userDrawn="1"/>
        </p:nvSpPr>
        <p:spPr>
          <a:xfrm>
            <a:off x="10302616" y="3429000"/>
            <a:ext cx="805564" cy="80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7714EE5-1521-4DCF-BBA2-04C81467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Telephone with solid fill">
            <a:extLst>
              <a:ext uri="{FF2B5EF4-FFF2-40B4-BE49-F238E27FC236}">
                <a16:creationId xmlns:a16="http://schemas.microsoft.com/office/drawing/2014/main" id="{F52AA488-43DC-314F-B5AA-95914A742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79837" y="1333504"/>
            <a:ext cx="4203691" cy="4203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D6CFA3-F1CE-B047-92EC-E996AD1D71EC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ABF7A3-BA46-394E-982A-604898CB1DF2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A39AEF25-3E22-456F-BE52-F90CED423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45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183735E-D236-45C5-A430-8EDC0B5E9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11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7DE6E52F-1A42-460D-BC90-23377622B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11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7">
            <a:extLst>
              <a:ext uri="{FF2B5EF4-FFF2-40B4-BE49-F238E27FC236}">
                <a16:creationId xmlns:a16="http://schemas.microsoft.com/office/drawing/2014/main" id="{F74FEF35-F9F1-4181-BD7A-0C7383D44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883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2B0B14A7-8DF3-409C-ABE4-921592011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4449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EA745DB-E123-4440-AB6A-57A05855C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4449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313826F0-9C7A-4C1E-939B-5F3EC2FA6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04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EF98B396-F1F1-4762-88C1-0519F91D7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270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482FECF-BC09-4698-AF4F-9711807CD2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70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5CB6F6A1-A51F-4910-AF03-35BBAF501B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5942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3">
            <a:extLst>
              <a:ext uri="{FF2B5EF4-FFF2-40B4-BE49-F238E27FC236}">
                <a16:creationId xmlns:a16="http://schemas.microsoft.com/office/drawing/2014/main" id="{815F0015-4B3C-4EA1-920A-8FB97960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1508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70E8CBE8-CFA9-4408-B230-D2241D472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1508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D7F2C0B-4AA9-4A39-9C74-ECBFD60A2C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704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1816F4F7-F0FD-4CB3-99D4-A20E995BA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4270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322BE87D-4987-4990-9ED9-2BC9F6A27E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270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76C4A8F1-CF30-4A81-A517-64F5C1615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5942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7A7E06F5-DDC9-4176-8C6C-1E26DFA3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01508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E03B1BD1-5FF3-4AA6-920A-749C0A765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1508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DCBF88E-C190-478E-86EE-FE3E462D3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F58F-AF4D-FE40-B1C6-970F8B42D804}"/>
              </a:ext>
            </a:extLst>
          </p:cNvPr>
          <p:cNvSpPr/>
          <p:nvPr userDrawn="1"/>
        </p:nvSpPr>
        <p:spPr>
          <a:xfrm>
            <a:off x="-1" y="-12700"/>
            <a:ext cx="12192000" cy="6883400"/>
          </a:xfrm>
          <a:prstGeom prst="rect">
            <a:avLst/>
          </a:prstGeom>
          <a:gradFill>
            <a:gsLst>
              <a:gs pos="0">
                <a:schemeClr val="accent2"/>
              </a:gs>
              <a:gs pos="54000">
                <a:schemeClr val="accent2"/>
              </a:gs>
              <a:gs pos="98000">
                <a:schemeClr val="accent2">
                  <a:lumMod val="60000"/>
                  <a:lumOff val="4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9115674B-F395-F741-944D-9F42D0A9F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655238" y="1000918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350FA47-D100-4BE8-A5B2-0C857C7E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FF344-AB73-854D-8882-F1A21640C116}"/>
              </a:ext>
            </a:extLst>
          </p:cNvPr>
          <p:cNvSpPr/>
          <p:nvPr userDrawn="1"/>
        </p:nvSpPr>
        <p:spPr>
          <a:xfrm>
            <a:off x="6948718" y="2659287"/>
            <a:ext cx="48045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4934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4D488-9C0C-FD48-8FDD-05B4A9E65394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8FFC43D-B692-8B4C-B13C-2FFDB154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13C0FD-F39F-3845-BDAA-D295D48CD6F9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410A6-1121-614C-93E3-1148DBFABACE}" type="datetime4">
              <a:rPr lang="en-US" smtClean="0"/>
              <a:pPr/>
              <a:t>November 7, 2023</a:t>
            </a:fld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6C39C7E-565A-99ED-07F4-323E4DE72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7606D-FDA4-117A-CA18-EC65E2F65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48" y="5172715"/>
            <a:ext cx="2354247" cy="93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47B47-4FBD-3D85-A3F2-069CAD82C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38CD8E-C9C9-0644-9310-D148C6F21BF7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A1A9BC-E4FA-1545-B4BE-795DA2B6C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C71A8DB-35F8-034B-B747-26ABEE46E35C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410A6-1121-614C-93E3-1148DBFABACE}" type="datetime4">
              <a:rPr lang="en-US" smtClean="0"/>
              <a:pPr/>
              <a:t>November 7, 2023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CA13-7B4F-274F-968B-B48726747532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C833F-DB70-3921-EB7E-CED46386B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333B3-CDFC-08F2-66AE-143563016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2803924" y="5170666"/>
            <a:ext cx="3160461" cy="887534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0E7FD5C-014D-B2BF-3E83-F7E9BCBC2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E3988432-E431-1B40-B891-482517C7A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534967" y="1000919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BC00E0-F303-48CC-8C7D-86ACA8162EFD}"/>
              </a:ext>
            </a:extLst>
          </p:cNvPr>
          <p:cNvSpPr txBox="1"/>
          <p:nvPr userDrawn="1"/>
        </p:nvSpPr>
        <p:spPr>
          <a:xfrm>
            <a:off x="547173" y="3441700"/>
            <a:ext cx="3185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Empowering Connecticut </a:t>
            </a:r>
            <a:r>
              <a:rPr lang="en-US" sz="3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Make Smart Energy Choices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8D144F2-0BB3-486B-BCB7-D5CA16A5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A18EC-D82F-E940-A9B0-84D93E87207E}"/>
              </a:ext>
            </a:extLst>
          </p:cNvPr>
          <p:cNvSpPr txBox="1"/>
          <p:nvPr userDrawn="1"/>
        </p:nvSpPr>
        <p:spPr>
          <a:xfrm>
            <a:off x="5694217" y="2137105"/>
            <a:ext cx="5950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Eversource, CNG, SCG and UI, the Energy Efficiency Board, Connecticut Green Bank, and the State have united on a shared mission -  to provide Connecticut residents and businesses the resources they need to </a:t>
            </a:r>
            <a:r>
              <a:rPr lang="en-US" sz="1800" b="1" i="0" u="none" strike="noStrike" kern="1200" dirty="0">
                <a:solidFill>
                  <a:srgbClr val="00914C"/>
                </a:solidFill>
                <a:effectLst/>
                <a:latin typeface="+mn-lt"/>
                <a:ea typeface="+mn-ea"/>
                <a:cs typeface="+mn-cs"/>
              </a:rPr>
              <a:t>save money and use clean energy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Energize Connecticut initiative empowers our communities to make smart energy choices, now and in the future.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18199-4EB4-294C-9D0A-1C50A8BC5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68" y="1041718"/>
            <a:ext cx="2834640" cy="596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8040A-B913-6543-A249-F89472AC3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-21184" b="-1"/>
          <a:stretch/>
        </p:blipFill>
        <p:spPr>
          <a:xfrm>
            <a:off x="5694217" y="5498048"/>
            <a:ext cx="6098019" cy="662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8E720-D976-43D1-440C-722EEAB74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7745274" y="5573698"/>
            <a:ext cx="2359586" cy="6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54390A4-C37B-204B-A068-8DBF929EE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4026" y="184780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FA3E529-55C0-FF49-9C58-05BEE1221A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4027" y="224025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603A8-5BFC-E34C-BBC2-9653FEDB8431}"/>
              </a:ext>
            </a:extLst>
          </p:cNvPr>
          <p:cNvSpPr/>
          <p:nvPr userDrawn="1"/>
        </p:nvSpPr>
        <p:spPr>
          <a:xfrm>
            <a:off x="6299201" y="1801914"/>
            <a:ext cx="805564" cy="805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6586412-B112-A848-9AE6-422336223A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026" y="316362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2E29E1B3-8E17-2E4A-9922-0749DF899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4027" y="355607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31567F-D293-3B4D-ACE9-78AACE2C6905}"/>
              </a:ext>
            </a:extLst>
          </p:cNvPr>
          <p:cNvSpPr/>
          <p:nvPr userDrawn="1"/>
        </p:nvSpPr>
        <p:spPr>
          <a:xfrm>
            <a:off x="6299201" y="3117734"/>
            <a:ext cx="805564" cy="805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83DCC0EB-B572-604A-AEB0-3FC64B839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4026" y="442794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C6C01932-CFA0-704A-B221-511AE41FE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34027" y="482040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7F40D5-85B8-D048-9661-FB52497AFE4A}"/>
              </a:ext>
            </a:extLst>
          </p:cNvPr>
          <p:cNvSpPr/>
          <p:nvPr userDrawn="1"/>
        </p:nvSpPr>
        <p:spPr>
          <a:xfrm>
            <a:off x="6299201" y="4382057"/>
            <a:ext cx="805564" cy="805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7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R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2"/>
            <a:ext cx="4747418" cy="474741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- 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1"/>
            <a:ext cx="4747418" cy="47474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4DF831-7414-454A-AE26-CDEB83505999}"/>
              </a:ext>
            </a:extLst>
          </p:cNvPr>
          <p:cNvSpPr/>
          <p:nvPr userDrawn="1"/>
        </p:nvSpPr>
        <p:spPr>
          <a:xfrm>
            <a:off x="8041425" y="12067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51A66-D50A-154C-98BE-CDD87A817F9D}"/>
              </a:ext>
            </a:extLst>
          </p:cNvPr>
          <p:cNvSpPr/>
          <p:nvPr userDrawn="1"/>
        </p:nvSpPr>
        <p:spPr>
          <a:xfrm>
            <a:off x="2146580" y="12067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871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2459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891266-BE2D-48DD-AEE4-B7AD974982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837716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FBA897-9C09-4E1B-B394-9589B86817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7304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77880A-00AC-41F5-AF00-18FEC0A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15B2C-2C75-4490-AEBD-3046536D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43709E-1276-A245-A83D-58007F4EF518}"/>
              </a:ext>
            </a:extLst>
          </p:cNvPr>
          <p:cNvSpPr/>
          <p:nvPr userDrawn="1"/>
        </p:nvSpPr>
        <p:spPr>
          <a:xfrm>
            <a:off x="5094003" y="11940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21DF840-70D3-2142-9DB3-430D05303C1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8902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CDF7A0C-5434-9C4C-A479-328281455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D6BB8-2749-0348-A37E-BA03CF5ABED5}"/>
              </a:ext>
            </a:extLst>
          </p:cNvPr>
          <p:cNvSpPr/>
          <p:nvPr userDrawn="1"/>
        </p:nvSpPr>
        <p:spPr>
          <a:xfrm>
            <a:off x="814103" y="11940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229287-8B21-3B4D-A425-2BCC64148C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3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C9019CD-FEB4-C443-B244-DFD603837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99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6E3-EEB6-0F47-A19C-0676AD42827B}"/>
              </a:ext>
            </a:extLst>
          </p:cNvPr>
          <p:cNvSpPr/>
          <p:nvPr userDrawn="1"/>
        </p:nvSpPr>
        <p:spPr>
          <a:xfrm>
            <a:off x="9170194" y="1194026"/>
            <a:ext cx="2003994" cy="2003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06B1F19-62EA-8347-A093-ABC4A2EAA1A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66485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951E7641-A9EA-5F47-9F1F-D149D47D8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6073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0498C1-CAAA-4052-9410-E20571E6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BB79A6-D973-4C7A-AC41-60C6AA8A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3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BDA3E6-A802-D94F-8413-81694A90A8A9}"/>
              </a:ext>
            </a:extLst>
          </p:cNvPr>
          <p:cNvSpPr/>
          <p:nvPr userDrawn="1"/>
        </p:nvSpPr>
        <p:spPr>
          <a:xfrm>
            <a:off x="9404183" y="1595325"/>
            <a:ext cx="1483519" cy="1483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AC064-6F24-FF40-A843-A9A36B42D354}"/>
              </a:ext>
            </a:extLst>
          </p:cNvPr>
          <p:cNvSpPr/>
          <p:nvPr userDrawn="1"/>
        </p:nvSpPr>
        <p:spPr>
          <a:xfrm>
            <a:off x="6652876" y="1611653"/>
            <a:ext cx="1483519" cy="1483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8AF29-CFFD-9342-9213-59FA36D3041F}"/>
              </a:ext>
            </a:extLst>
          </p:cNvPr>
          <p:cNvSpPr/>
          <p:nvPr userDrawn="1"/>
        </p:nvSpPr>
        <p:spPr>
          <a:xfrm>
            <a:off x="3902421" y="1595325"/>
            <a:ext cx="1483519" cy="14835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5DE92-4588-E54B-BE72-D3C37686443E}"/>
              </a:ext>
            </a:extLst>
          </p:cNvPr>
          <p:cNvSpPr/>
          <p:nvPr userDrawn="1"/>
        </p:nvSpPr>
        <p:spPr>
          <a:xfrm>
            <a:off x="1151966" y="1595325"/>
            <a:ext cx="1483519" cy="1483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18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8401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770D1-DF87-486F-BAB4-27A34B457E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8475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BFB8361F-E50D-47DD-A97D-663A853395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885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4089F1-A7A8-4EC1-8EA8-CD23083664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C155E1B-BCF3-45F4-8B01-20B38151E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9315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64166AC-86D1-4019-A0B9-0270B37970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10037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DC227C8-78A1-4FEC-9EF4-695B803FC7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3061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CD607CD-63D4-45FA-9FC6-1E7DD6B4E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7AD948-CA2B-4386-914B-4E62134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2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2BC6-2947-4043-94D7-E7095593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3" y="2004060"/>
            <a:ext cx="9973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4249-CA3A-4DCB-9D1C-5CC110F0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893" y="3541077"/>
            <a:ext cx="9973747" cy="167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B56FB-3109-DC40-9DEA-D75F466B89BF}"/>
              </a:ext>
            </a:extLst>
          </p:cNvPr>
          <p:cNvSpPr/>
          <p:nvPr userDrawn="1"/>
        </p:nvSpPr>
        <p:spPr>
          <a:xfrm>
            <a:off x="0" y="6250075"/>
            <a:ext cx="12192000" cy="60792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35FE-3BA0-7E47-A4F0-5EBE87267904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8242-1735-4517-999E-EEDA432C7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CDFE6D27-AB8B-FC0D-CC70-AB1FC69179CB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9494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90" r:id="rId3"/>
    <p:sldLayoutId id="2147483660" r:id="rId4"/>
    <p:sldLayoutId id="2147483653" r:id="rId5"/>
    <p:sldLayoutId id="2147483695" r:id="rId6"/>
    <p:sldLayoutId id="2147483668" r:id="rId7"/>
    <p:sldLayoutId id="2147483661" r:id="rId8"/>
    <p:sldLayoutId id="2147483662" r:id="rId9"/>
    <p:sldLayoutId id="2147483654" r:id="rId10"/>
    <p:sldLayoutId id="2147483679" r:id="rId11"/>
    <p:sldLayoutId id="2147483680" r:id="rId12"/>
    <p:sldLayoutId id="2147483681" r:id="rId13"/>
    <p:sldLayoutId id="2147483691" r:id="rId14"/>
    <p:sldLayoutId id="2147483692" r:id="rId15"/>
    <p:sldLayoutId id="2147483693" r:id="rId16"/>
    <p:sldLayoutId id="2147483694" r:id="rId17"/>
    <p:sldLayoutId id="2147483670" r:id="rId18"/>
    <p:sldLayoutId id="2147483689" r:id="rId19"/>
    <p:sldLayoutId id="2147483672" r:id="rId20"/>
    <p:sldLayoutId id="2147483676" r:id="rId21"/>
    <p:sldLayoutId id="2147483682" r:id="rId22"/>
    <p:sldLayoutId id="2147483683" r:id="rId23"/>
    <p:sldLayoutId id="2147483686" r:id="rId24"/>
    <p:sldLayoutId id="2147483688" r:id="rId25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024D-FBB9-4E4D-813B-81DCF6E0C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Annual Legislative Report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1465-4628-3846-ABF2-9D94008E8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8,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85EF-FEEB-054E-9A09-49D5A4F6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A6-1121-614C-93E3-1148DBFABACE}" type="datetime4">
              <a:rPr lang="en-US" smtClean="0"/>
              <a:pPr/>
              <a:t>November 7,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A393A-C42E-C848-9AB0-F0E26DF92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929" y="4271140"/>
            <a:ext cx="2198495" cy="604441"/>
          </a:xfrm>
        </p:spPr>
        <p:txBody>
          <a:bodyPr>
            <a:normAutofit/>
          </a:bodyPr>
          <a:lstStyle/>
          <a:p>
            <a:r>
              <a:rPr lang="en-US" dirty="0"/>
              <a:t>July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BEFEC-494A-0E41-8DD3-C59C7E246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3" y="4886039"/>
            <a:ext cx="2198495" cy="1009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Development of draft ALR outline/content - </a:t>
            </a:r>
            <a:r>
              <a:rPr lang="en-US" b="1" dirty="0"/>
              <a:t>Completed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EF97B-C834-D646-91EC-87CE50DE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DF3D9-D0F9-F443-9424-13CE5FC9D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3200" y="4271140"/>
            <a:ext cx="2152650" cy="604441"/>
          </a:xfrm>
        </p:spPr>
        <p:txBody>
          <a:bodyPr>
            <a:noAutofit/>
          </a:bodyPr>
          <a:lstStyle/>
          <a:p>
            <a:r>
              <a:rPr lang="en-US" dirty="0"/>
              <a:t>November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9B2233-1346-A44C-A516-BFC4BA8A6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871" y="4904327"/>
            <a:ext cx="2198495" cy="1105948"/>
          </a:xfrm>
        </p:spPr>
        <p:txBody>
          <a:bodyPr>
            <a:normAutofit/>
          </a:bodyPr>
          <a:lstStyle/>
          <a:p>
            <a:r>
              <a:rPr lang="en-US" dirty="0"/>
              <a:t>Cover and Internal Design for November EEB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972A58-A03E-224B-A956-6D078BF0B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9519" y="4289428"/>
            <a:ext cx="2198495" cy="604441"/>
          </a:xfrm>
        </p:spPr>
        <p:txBody>
          <a:bodyPr/>
          <a:lstStyle/>
          <a:p>
            <a:r>
              <a:rPr lang="en-US" dirty="0"/>
              <a:t>December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29533A-6209-2F45-822E-1A0B73C32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807" y="4886039"/>
            <a:ext cx="1976225" cy="1105948"/>
          </a:xfrm>
        </p:spPr>
        <p:txBody>
          <a:bodyPr>
            <a:normAutofit fontScale="92500"/>
          </a:bodyPr>
          <a:lstStyle/>
          <a:p>
            <a:r>
              <a:rPr lang="en-US" dirty="0"/>
              <a:t>Chair letter &amp; Executive Summary for EEB Review 12/1/23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17EEC6-DADC-454E-BAE2-15413CA83C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0309" y="4289428"/>
            <a:ext cx="2198495" cy="549577"/>
          </a:xfrm>
        </p:spPr>
        <p:txBody>
          <a:bodyPr/>
          <a:lstStyle/>
          <a:p>
            <a:r>
              <a:rPr lang="en-US" dirty="0"/>
              <a:t>December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86EEE2-209E-6A4F-92D1-5D2CA25E59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309" y="4886039"/>
            <a:ext cx="2198495" cy="1095661"/>
          </a:xfrm>
        </p:spPr>
        <p:txBody>
          <a:bodyPr>
            <a:normAutofit/>
          </a:bodyPr>
          <a:lstStyle/>
          <a:p>
            <a:r>
              <a:rPr lang="en-US" dirty="0"/>
              <a:t>All content in layout (minus data) for EEB Review 12/13/23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28EA00-1BA2-B747-801A-1FB2A327C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March 1, 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E0FCE8-B70C-064E-B490-CB63BD5CED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79303" y="4886039"/>
            <a:ext cx="2079881" cy="922365"/>
          </a:xfrm>
        </p:spPr>
        <p:txBody>
          <a:bodyPr>
            <a:normAutofit/>
          </a:bodyPr>
          <a:lstStyle/>
          <a:p>
            <a:r>
              <a:rPr lang="en-US" dirty="0"/>
              <a:t>ALR submitted to General Assembly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E3CBD6-BAE3-4065-B437-EF9507E3F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49976-E9EA-42E5-9C99-9BE19802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9122" y="3316193"/>
            <a:ext cx="2411413" cy="2084481"/>
          </a:xfrm>
        </p:spPr>
        <p:txBody>
          <a:bodyPr>
            <a:normAutofit/>
          </a:bodyPr>
          <a:lstStyle/>
          <a:p>
            <a:r>
              <a:rPr lang="en-US" sz="1700" b="1" dirty="0"/>
              <a:t>Letter from Chairs and Executive Summary in progress.</a:t>
            </a:r>
          </a:p>
          <a:p>
            <a:r>
              <a:rPr lang="en-US" sz="1700" i="1" dirty="0"/>
              <a:t>Consultant working on and end of year activities will impact.</a:t>
            </a:r>
            <a:endParaRPr lang="en-US" sz="1700" b="1" dirty="0"/>
          </a:p>
        </p:txBody>
      </p:sp>
      <p:pic>
        <p:nvPicPr>
          <p:cNvPr id="13" name="Picture Placeholder 12" descr="Typewriter outline">
            <a:extLst>
              <a:ext uri="{FF2B5EF4-FFF2-40B4-BE49-F238E27FC236}">
                <a16:creationId xmlns:a16="http://schemas.microsoft.com/office/drawing/2014/main" id="{67305D9C-B003-4C71-B28A-539A974741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3" r="1923"/>
          <a:stretch>
            <a:fillRect/>
          </a:stretch>
        </p:blipFill>
        <p:spPr>
          <a:xfrm>
            <a:off x="4128012" y="1800019"/>
            <a:ext cx="1030648" cy="107413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79D3C-52C4-40DE-A6EE-F5C7092DB85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8017" y="3316194"/>
            <a:ext cx="2411413" cy="2700784"/>
          </a:xfrm>
        </p:spPr>
        <p:txBody>
          <a:bodyPr>
            <a:normAutofit/>
          </a:bodyPr>
          <a:lstStyle/>
          <a:p>
            <a:r>
              <a:rPr lang="en-US" sz="1700" b="1" dirty="0"/>
              <a:t>Developed ALR cover options and layout and recommendation for Board.</a:t>
            </a:r>
          </a:p>
          <a:p>
            <a:r>
              <a:rPr lang="en-US" sz="1700" i="1" dirty="0"/>
              <a:t>Worked w/ EEB Secretary to update Board members, titles, and photos.</a:t>
            </a:r>
          </a:p>
        </p:txBody>
      </p:sp>
      <p:pic>
        <p:nvPicPr>
          <p:cNvPr id="15" name="Picture Placeholder 14" descr="Document with solid fill">
            <a:extLst>
              <a:ext uri="{FF2B5EF4-FFF2-40B4-BE49-F238E27FC236}">
                <a16:creationId xmlns:a16="http://schemas.microsoft.com/office/drawing/2014/main" id="{B72CC8F9-9967-43D1-BA6A-1CB23A1355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97" r="1997"/>
          <a:stretch>
            <a:fillRect/>
          </a:stretch>
        </p:blipFill>
        <p:spPr>
          <a:xfrm>
            <a:off x="1378400" y="1800019"/>
            <a:ext cx="1030648" cy="107413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6AB156-5AD9-40A5-931E-C2A02E2DA6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4"/>
            <a:ext cx="2411413" cy="2609118"/>
          </a:xfrm>
        </p:spPr>
        <p:txBody>
          <a:bodyPr>
            <a:noAutofit/>
          </a:bodyPr>
          <a:lstStyle/>
          <a:p>
            <a:r>
              <a:rPr lang="en-US" sz="1700" b="1" dirty="0"/>
              <a:t>Residential drafted, C&amp;I, and Community Outreach &amp; Workforce sections in development</a:t>
            </a:r>
          </a:p>
          <a:p>
            <a:r>
              <a:rPr lang="en-US" sz="1600" i="1" dirty="0"/>
              <a:t>Full ALR layout expected 12/13/23</a:t>
            </a:r>
          </a:p>
        </p:txBody>
      </p:sp>
      <p:pic>
        <p:nvPicPr>
          <p:cNvPr id="17" name="Picture Placeholder 16" descr="Checklist with solid fill">
            <a:extLst>
              <a:ext uri="{FF2B5EF4-FFF2-40B4-BE49-F238E27FC236}">
                <a16:creationId xmlns:a16="http://schemas.microsoft.com/office/drawing/2014/main" id="{09EC2A6C-A5AD-4577-A6CF-F2E098383E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23" r="192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2B744-431E-4DEA-AA5C-0FAC67223F7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10037" y="3316195"/>
            <a:ext cx="2411413" cy="2587894"/>
          </a:xfrm>
        </p:spPr>
        <p:txBody>
          <a:bodyPr>
            <a:normAutofit/>
          </a:bodyPr>
          <a:lstStyle/>
          <a:p>
            <a:r>
              <a:rPr lang="en-US" sz="1700" b="1" dirty="0"/>
              <a:t>Companies compiling 2023 data </a:t>
            </a:r>
          </a:p>
          <a:p>
            <a:r>
              <a:rPr lang="en-US" sz="1600" i="1" dirty="0"/>
              <a:t>Final 2023 data available in mid-February, Companies will insert into ALR</a:t>
            </a:r>
          </a:p>
        </p:txBody>
      </p:sp>
      <p:pic>
        <p:nvPicPr>
          <p:cNvPr id="19" name="Picture Placeholder 18" descr="Bar chart outline">
            <a:extLst>
              <a:ext uri="{FF2B5EF4-FFF2-40B4-BE49-F238E27FC236}">
                <a16:creationId xmlns:a16="http://schemas.microsoft.com/office/drawing/2014/main" id="{653001E4-BB19-4259-9117-F7AEB9C8418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997" r="1997"/>
          <a:stretch>
            <a:fillRect/>
          </a:stretch>
        </p:blipFill>
        <p:spPr/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B1E279-FD08-4AF8-8A61-EAA26D1AC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FEC7E1-70EB-4182-A1A7-AE7FE459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</a:t>
            </a:r>
          </a:p>
        </p:txBody>
      </p:sp>
    </p:spTree>
    <p:extLst>
      <p:ext uri="{BB962C8B-B14F-4D97-AF65-F5344CB8AC3E}">
        <p14:creationId xmlns:p14="http://schemas.microsoft.com/office/powerpoint/2010/main" val="35152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F4B0BFF-C5FD-4971-ACA7-EBCEF0FAD9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31696" y="2264891"/>
            <a:ext cx="3468915" cy="827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27047"/>
      </p:ext>
    </p:extLst>
  </p:cSld>
  <p:clrMapOvr>
    <a:masterClrMapping/>
  </p:clrMapOvr>
</p:sld>
</file>

<file path=ppt/theme/theme1.xml><?xml version="1.0" encoding="utf-8"?>
<a:theme xmlns:a="http://schemas.openxmlformats.org/drawingml/2006/main" name="2021 EE">
  <a:themeElements>
    <a:clrScheme name="ECT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89948"/>
      </a:accent1>
      <a:accent2>
        <a:srgbClr val="005189"/>
      </a:accent2>
      <a:accent3>
        <a:srgbClr val="F58220"/>
      </a:accent3>
      <a:accent4>
        <a:srgbClr val="00AEEF"/>
      </a:accent4>
      <a:accent5>
        <a:srgbClr val="C7ECFB"/>
      </a:accent5>
      <a:accent6>
        <a:srgbClr val="D8ECD3"/>
      </a:accent6>
      <a:hlink>
        <a:srgbClr val="005189"/>
      </a:hlink>
      <a:folHlink>
        <a:srgbClr val="00EAF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0A6CA8A56F14AA83205D5481239BC" ma:contentTypeVersion="21" ma:contentTypeDescription="Create a new document." ma:contentTypeScope="" ma:versionID="1f9d8c1e6c8852a73b27281e2a5c1b6b">
  <xsd:schema xmlns:xsd="http://www.w3.org/2001/XMLSchema" xmlns:xs="http://www.w3.org/2001/XMLSchema" xmlns:p="http://schemas.microsoft.com/office/2006/metadata/properties" xmlns:ns1="http://schemas.microsoft.com/sharepoint/v3" xmlns:ns2="068c29ec-c8c7-4c1c-b0c6-a94fae33921a" xmlns:ns3="cbc557bf-16fd-4d8e-bf81-9ca333b67fc5" xmlns:ns4="63d31250-ea00-458f-94f6-af4a64f37f97" targetNamespace="http://schemas.microsoft.com/office/2006/metadata/properties" ma:root="true" ma:fieldsID="909321803fba9468a099a05732e3d793" ns1:_="" ns2:_="" ns3:_="" ns4:_="">
    <xsd:import namespace="http://schemas.microsoft.com/sharepoint/v3"/>
    <xsd:import namespace="068c29ec-c8c7-4c1c-b0c6-a94fae33921a"/>
    <xsd:import namespace="cbc557bf-16fd-4d8e-bf81-9ca333b67fc5"/>
    <xsd:import namespace="63d31250-ea00-458f-94f6-af4a64f37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29ec-c8c7-4c1c-b0c6-a94fae339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c73404c-21bf-4c61-9cc0-b139490ad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557bf-16fd-4d8e-bf81-9ca333b67f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31250-ea00-458f-94f6-af4a64f37f9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607c4f1-8018-4e31-95f4-2b395e5ca77c}" ma:internalName="TaxCatchAll" ma:showField="CatchAllData" ma:web="cbc557bf-16fd-4d8e-bf81-9ca333b67f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68c29ec-c8c7-4c1c-b0c6-a94fae33921a">
      <Terms xmlns="http://schemas.microsoft.com/office/infopath/2007/PartnerControls"/>
    </lcf76f155ced4ddcb4097134ff3c332f>
    <TaxCatchAll xmlns="63d31250-ea00-458f-94f6-af4a64f37f97" xsi:nil="true"/>
  </documentManagement>
</p:properties>
</file>

<file path=customXml/itemProps1.xml><?xml version="1.0" encoding="utf-8"?>
<ds:datastoreItem xmlns:ds="http://schemas.openxmlformats.org/officeDocument/2006/customXml" ds:itemID="{94F42E0D-FD52-4E47-93A9-74F78F884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8c29ec-c8c7-4c1c-b0c6-a94fae33921a"/>
    <ds:schemaRef ds:uri="cbc557bf-16fd-4d8e-bf81-9ca333b67fc5"/>
    <ds:schemaRef ds:uri="63d31250-ea00-458f-94f6-af4a64f37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B4408-AD44-47DF-8B6A-2D8D1A4C4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9AC7C-DB08-40F9-B7FF-7F438797C0B6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d31250-ea00-458f-94f6-af4a64f37f97"/>
    <ds:schemaRef ds:uri="http://purl.org/dc/terms/"/>
    <ds:schemaRef ds:uri="http://schemas.microsoft.com/office/2006/metadata/properties"/>
    <ds:schemaRef ds:uri="cbc557bf-16fd-4d8e-bf81-9ca333b67fc5"/>
    <ds:schemaRef ds:uri="068c29ec-c8c7-4c1c-b0c6-a94fae33921a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150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2021 EE</vt:lpstr>
      <vt:lpstr>2023 Annual Legislative Report </vt:lpstr>
      <vt:lpstr>Timeline</vt:lpstr>
      <vt:lpstr>Update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Gina-Marie</dc:creator>
  <cp:lastModifiedBy>MARK GRINDELL</cp:lastModifiedBy>
  <cp:revision>5</cp:revision>
  <dcterms:created xsi:type="dcterms:W3CDTF">2021-03-31T12:50:36Z</dcterms:created>
  <dcterms:modified xsi:type="dcterms:W3CDTF">2023-11-07T16:26:57Z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0x010100E4D0A6CA8A56F14AA83205D5481239BC</vt:lpwstr>
  </property>
  <property fmtid="{D5CDD505-2E9C-101B-9397-08002B2CF9AE}" pid="3" name="MSIP_Label_019c027e-33b7-45fc-a572-8ffa5d09ec36_Enabled">
    <vt:lpwstr>true</vt:lpwstr>
  </property>
  <property fmtid="{D5CDD505-2E9C-101B-9397-08002B2CF9AE}" pid="4" name="MSIP_Label_019c027e-33b7-45fc-a572-8ffa5d09ec36_SetDate">
    <vt:lpwstr>2023-11-07T16:25:57Z</vt:lpwstr>
  </property>
  <property fmtid="{D5CDD505-2E9C-101B-9397-08002B2CF9AE}" pid="5" name="MSIP_Label_019c027e-33b7-45fc-a572-8ffa5d09ec36_Method">
    <vt:lpwstr>Standard</vt:lpwstr>
  </property>
  <property fmtid="{D5CDD505-2E9C-101B-9397-08002B2CF9AE}" pid="6" name="MSIP_Label_019c027e-33b7-45fc-a572-8ffa5d09ec36_Name">
    <vt:lpwstr>Internal Use</vt:lpwstr>
  </property>
  <property fmtid="{D5CDD505-2E9C-101B-9397-08002B2CF9AE}" pid="7" name="MSIP_Label_019c027e-33b7-45fc-a572-8ffa5d09ec36_SiteId">
    <vt:lpwstr>031a09bc-a2bf-44df-888e-4e09355b7a24</vt:lpwstr>
  </property>
  <property fmtid="{D5CDD505-2E9C-101B-9397-08002B2CF9AE}" pid="8" name="MSIP_Label_019c027e-33b7-45fc-a572-8ffa5d09ec36_ActionId">
    <vt:lpwstr>b5f0866a-d0c3-444b-af99-5ed4893019c1</vt:lpwstr>
  </property>
  <property fmtid="{D5CDD505-2E9C-101B-9397-08002B2CF9AE}" pid="9" name="MSIP_Label_019c027e-33b7-45fc-a572-8ffa5d09ec36_ContentBits">
    <vt:lpwstr>2</vt:lpwstr>
  </property>
</Properties>
</file>