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5321" r:id="rId5"/>
    <p:sldId id="5360" r:id="rId6"/>
    <p:sldId id="5387" r:id="rId7"/>
    <p:sldId id="5392" r:id="rId8"/>
    <p:sldId id="5344" r:id="rId9"/>
    <p:sldId id="5390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AB7A0A-6B62-B05E-26A6-B7EE1802DA99}" name="AMY MCLEAN SALLS" initials="AS" userId="S::amclean_uinet.com#ext#@eversourceenergy.onmicrosoft.com::b5b87a05-5630-49b3-bf94-ec6c5e6956ed" providerId="AD"/>
  <p188:author id="{00256F2A-EA7E-794A-D2D9-725093484D47}" name="Joiner, Jade" initials="JJ" userId="S::jade.joiner@eversource.com::27b9f54c-59e4-4e71-a22e-ff4590e252ba" providerId="AD"/>
  <p188:author id="{0EBA272C-B498-20A2-1FF3-D45147BCB364}" name="Ayala, Loida" initials="AL" userId="S::loida.ayala@eversource.com::1dbea7fe-7269-4b08-979b-e3756d83cc89" providerId="AD"/>
  <p188:author id="{336E3434-9E65-34B8-C816-3916BF6C7FA3}" name="Engelkemeyer, Erin" initials="EE" userId="S::erin.engelkemeyer@eversource.com::39bd544c-3dc6-44bc-9e59-9e24094e8800" providerId="AD"/>
  <p188:author id="{A24E8039-304A-AC2A-1544-7C04ABA867BF}" name="Gray, Jennifer" initials="GJ" userId="S::jennifer.gray@eversource.com::5e4e6c5a-71bf-4f4e-98da-324dc8e87657" providerId="AD"/>
  <p188:author id="{F861255B-5D4B-7BDE-578A-9531972DA28D}" name="Crocker, Danielle" initials="CD" userId="S::danielle.crocker@eversource.com::5b326c9e-7e4d-4d0f-8e0b-c3bb11c2f15c" providerId="AD"/>
  <p188:author id="{252EE1A2-4754-EB7F-B401-8AF804B5DA54}" name="Araujo, Ronald J" initials="AJ" userId="S::ronald.araujo@eversource.com::21a8a426-e1ab-4585-83f2-a6bbfd07b449" providerId="AD"/>
  <p188:author id="{6E2552E4-E136-1A31-BF76-4BA39D72084E}" name="Garcia, Angela" initials="" userId="S::angela.garcia@eversource.com::51ea0099-8c84-4d0c-83c0-8bc647d31a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3E1"/>
    <a:srgbClr val="DFE6EC"/>
    <a:srgbClr val="089948"/>
    <a:srgbClr val="007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D7D00-FDF6-444F-98C6-7229AEF8B3C3}" v="1413" dt="2024-06-12T13:01:15.439"/>
    <p1510:client id="{42B0B99D-E354-2DB4-8D89-B8AEF2B38870}" v="1" dt="2024-06-11T17:31:16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44" autoAdjust="0"/>
  </p:normalViewPr>
  <p:slideViewPr>
    <p:cSldViewPr snapToGrid="0">
      <p:cViewPr varScale="1">
        <p:scale>
          <a:sx n="94" d="100"/>
          <a:sy n="94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ujo, Ronald J" userId="21a8a426-e1ab-4585-83f2-a6bbfd07b449" providerId="ADAL" clId="{A8D2B380-1A14-4B46-B910-4858D54BAAE9}"/>
    <pc:docChg chg="custSel modSld">
      <pc:chgData name="Araujo, Ronald J" userId="21a8a426-e1ab-4585-83f2-a6bbfd07b449" providerId="ADAL" clId="{A8D2B380-1A14-4B46-B910-4858D54BAAE9}" dt="2024-06-12T13:17:29.380" v="114" actId="20577"/>
      <pc:docMkLst>
        <pc:docMk/>
      </pc:docMkLst>
      <pc:sldChg chg="modSp mod">
        <pc:chgData name="Araujo, Ronald J" userId="21a8a426-e1ab-4585-83f2-a6bbfd07b449" providerId="ADAL" clId="{A8D2B380-1A14-4B46-B910-4858D54BAAE9}" dt="2024-06-12T13:17:29.380" v="114" actId="20577"/>
        <pc:sldMkLst>
          <pc:docMk/>
          <pc:sldMk cId="1362275459" sldId="5360"/>
        </pc:sldMkLst>
        <pc:spChg chg="mod">
          <ac:chgData name="Araujo, Ronald J" userId="21a8a426-e1ab-4585-83f2-a6bbfd07b449" providerId="ADAL" clId="{A8D2B380-1A14-4B46-B910-4858D54BAAE9}" dt="2024-06-12T13:17:29.380" v="114" actId="20577"/>
          <ac:spMkLst>
            <pc:docMk/>
            <pc:sldMk cId="1362275459" sldId="5360"/>
            <ac:spMk id="2" creationId="{4A1BD0D8-4E56-6105-2DD8-EA874F50356E}"/>
          </ac:spMkLst>
        </pc:spChg>
      </pc:sldChg>
      <pc:sldChg chg="modSp mod modNotesTx">
        <pc:chgData name="Araujo, Ronald J" userId="21a8a426-e1ab-4585-83f2-a6bbfd07b449" providerId="ADAL" clId="{A8D2B380-1A14-4B46-B910-4858D54BAAE9}" dt="2024-06-12T13:15:23.756" v="83" actId="20577"/>
        <pc:sldMkLst>
          <pc:docMk/>
          <pc:sldMk cId="4230405025" sldId="5387"/>
        </pc:sldMkLst>
        <pc:spChg chg="mod">
          <ac:chgData name="Araujo, Ronald J" userId="21a8a426-e1ab-4585-83f2-a6bbfd07b449" providerId="ADAL" clId="{A8D2B380-1A14-4B46-B910-4858D54BAAE9}" dt="2024-06-12T13:12:55.896" v="39" actId="20577"/>
          <ac:spMkLst>
            <pc:docMk/>
            <pc:sldMk cId="4230405025" sldId="5387"/>
            <ac:spMk id="4" creationId="{25D2D087-B47B-F4D7-47D0-8777173D45FD}"/>
          </ac:spMkLst>
        </pc:spChg>
        <pc:spChg chg="mod">
          <ac:chgData name="Araujo, Ronald J" userId="21a8a426-e1ab-4585-83f2-a6bbfd07b449" providerId="ADAL" clId="{A8D2B380-1A14-4B46-B910-4858D54BAAE9}" dt="2024-06-12T13:15:23.756" v="83" actId="20577"/>
          <ac:spMkLst>
            <pc:docMk/>
            <pc:sldMk cId="4230405025" sldId="5387"/>
            <ac:spMk id="8" creationId="{A3118D13-2222-1FFA-C795-700D8C03BD0B}"/>
          </ac:spMkLst>
        </pc:spChg>
        <pc:spChg chg="mod">
          <ac:chgData name="Araujo, Ronald J" userId="21a8a426-e1ab-4585-83f2-a6bbfd07b449" providerId="ADAL" clId="{A8D2B380-1A14-4B46-B910-4858D54BAAE9}" dt="2024-06-12T13:14:25.819" v="49" actId="20577"/>
          <ac:spMkLst>
            <pc:docMk/>
            <pc:sldMk cId="4230405025" sldId="5387"/>
            <ac:spMk id="10" creationId="{F8D3DB4D-F68C-FD08-9556-927D7DE0931E}"/>
          </ac:spMkLst>
        </pc:spChg>
      </pc:sldChg>
      <pc:sldChg chg="modSp mod">
        <pc:chgData name="Araujo, Ronald J" userId="21a8a426-e1ab-4585-83f2-a6bbfd07b449" providerId="ADAL" clId="{A8D2B380-1A14-4B46-B910-4858D54BAAE9}" dt="2024-06-12T13:16:52.942" v="110" actId="20577"/>
        <pc:sldMkLst>
          <pc:docMk/>
          <pc:sldMk cId="2740642961" sldId="5392"/>
        </pc:sldMkLst>
        <pc:spChg chg="mod">
          <ac:chgData name="Araujo, Ronald J" userId="21a8a426-e1ab-4585-83f2-a6bbfd07b449" providerId="ADAL" clId="{A8D2B380-1A14-4B46-B910-4858D54BAAE9}" dt="2024-06-12T13:15:09.766" v="75" actId="20577"/>
          <ac:spMkLst>
            <pc:docMk/>
            <pc:sldMk cId="2740642961" sldId="5392"/>
            <ac:spMk id="2" creationId="{A811A369-D21F-1E9F-117F-1D10F4C7AE44}"/>
          </ac:spMkLst>
        </pc:spChg>
        <pc:spChg chg="mod">
          <ac:chgData name="Araujo, Ronald J" userId="21a8a426-e1ab-4585-83f2-a6bbfd07b449" providerId="ADAL" clId="{A8D2B380-1A14-4B46-B910-4858D54BAAE9}" dt="2024-06-12T13:16:52.942" v="110" actId="20577"/>
          <ac:spMkLst>
            <pc:docMk/>
            <pc:sldMk cId="2740642961" sldId="5392"/>
            <ac:spMk id="6" creationId="{8B5ACFAD-5102-160B-0301-B3AB424FA4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F3615E0-97CF-420A-B4FC-7595743B12C3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6BC476-1D11-4509-A86E-2C42894B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Eversource: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      1446 submissions in 2024, 1149 of those were 2023 installs (80%)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Avangrid: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      256 submissions in 2024, 217 of those were 2023 installs (85%)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companies leveraged knowledge and success rebates from other states that have Pre-Approval and Rebate reservations – Specifically Reference Rhode Island &amp; our own C&amp;I programs. Allows the companies to have greater visibility </a:t>
            </a:r>
          </a:p>
          <a:p>
            <a:endParaRPr lang="en-US" dirty="0"/>
          </a:p>
          <a:p>
            <a:r>
              <a:rPr lang="en-US" dirty="0"/>
              <a:t>We do not plan to differentiate between systems sizes for the Reservation – this is intentional to avoid any market confusions. </a:t>
            </a:r>
          </a:p>
          <a:p>
            <a:r>
              <a:rPr lang="en-US" dirty="0"/>
              <a:t>Positive feedback from Dandelion as we plan to implement this program enhancement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Paper Applications – Low Volume of applications are submitted “paper” – Paper applications are a marketing tool and we will have the language updated on the applications. But due to the low population of applications submitted via USPS we do not anticipate any issues here</a:t>
            </a:r>
          </a:p>
          <a:p>
            <a:endParaRPr lang="en-US" dirty="0"/>
          </a:p>
          <a:p>
            <a:r>
              <a:rPr lang="en-US" dirty="0"/>
              <a:t>During the Reservation discussions the companies considered a series of strategies</a:t>
            </a: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 current incentives for full displacement system, reduce incentives (or cap incentives) for partial displacement systems 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Institute a “weatherization” requirement to qualify for the HP rebate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</a:rPr>
              <a:t>Slows down HP 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Budget concerns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</a:rPr>
              <a:t>Losing Heat Pump Sales due to the extended timeline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Reduce incentives from their current levels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Eliminate the Distributor stipend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Pay for HPs installed in homes that heat with Eversource natural gas through the natural gas budget and claim savings in the natural gas portfolio (retroactive to 1/1/2024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Pay for HPs installed in homes that heat with CNG/SCG natural gas through their natural gas budget and claim savings in the natural gas portfolio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5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C&amp;I: Potential 2024 Commitments: ~$3M (Budget was $5.2M / Paid To  Date: $1.8M)</a:t>
            </a:r>
          </a:p>
          <a:p>
            <a:r>
              <a:rPr lang="en-US"/>
              <a:t>GSHP: Potential: $1.5M</a:t>
            </a:r>
          </a:p>
          <a:p>
            <a:r>
              <a:rPr lang="en-US"/>
              <a:t>22 Installs completed – not submitted </a:t>
            </a:r>
          </a:p>
          <a:p>
            <a:r>
              <a:rPr lang="en-US"/>
              <a:t>76 – Pending install </a:t>
            </a:r>
          </a:p>
          <a:p>
            <a:endParaRPr lang="en-US"/>
          </a:p>
          <a:p>
            <a:r>
              <a:rPr lang="en-US"/>
              <a:t>Based in the market participation Eversource expect to curtail participation by implementing the Reservation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9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BC476-1D11-4509-A86E-2C42894B95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9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D49C3D-36FB-2143-8909-85A1D2B05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850" y="437753"/>
            <a:ext cx="7126514" cy="2387600"/>
          </a:xfrm>
        </p:spPr>
        <p:txBody>
          <a:bodyPr anchor="b"/>
          <a:lstStyle>
            <a:lvl1pPr algn="r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D26D656-DF76-3C41-ACA0-B262DFF48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449" y="2904850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50463F3-2FE1-2242-B807-139BB6C5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6164" y="7262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6410A6-1121-614C-93E3-1148DBFABACE}" type="datetime4">
              <a:rPr lang="en-US" smtClean="0"/>
              <a:pPr/>
              <a:t>June 12, 2024</a:t>
            </a:fld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D775834-4A99-D3E7-8BE2-BF1DEDDDD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546228" y="5000795"/>
            <a:ext cx="2173136" cy="1201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645800-160B-6F9E-4DA8-789B79458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48" y="5172715"/>
            <a:ext cx="2354247" cy="9355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98E202-6296-8A10-56F7-4242FBD32B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5400201"/>
            <a:ext cx="2307266" cy="2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3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 Quote or Agenda I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38" y="1002514"/>
            <a:ext cx="4746625" cy="4746625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0F903C8-5710-6146-87D0-343697EA9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2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AC726D-4606-45B2-B229-ED857BAB5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 Quote or Agenda I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589" y="990792"/>
            <a:ext cx="4756751" cy="4756751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FB6C8BF-287C-4DFF-AD1F-68570D90A7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1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8028394-FE90-44ED-94C7-3B8373441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 Quote or Agenda Ite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14" y="1000919"/>
            <a:ext cx="4759945" cy="4759945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827509B-CD48-4C9E-A703-1877EEA00C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3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cxnSpLocks/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EAF7F1-5F4E-4DFC-BF2E-3EF6C562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 Quote or Agenda I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14" y="1014239"/>
            <a:ext cx="4746626" cy="474662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17AA4D-8FFE-4E99-B647-D48F5EF74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-1270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4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-1270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82BB84B-F251-4767-8437-3D1BEA6EA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6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I Quote or Agenda I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0B7AC05-EA0C-4404-9E02-5D29871A64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2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AC726D-4606-45B2-B229-ED857BAB5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7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I Quote or Agenda I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FB6C8BF-287C-4DFF-AD1F-68570D90A7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1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8028394-FE90-44ED-94C7-3B8373441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I Quote or Agenda Ite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827509B-CD48-4C9E-A703-1877EEA00C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3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cxnSpLocks/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EAF7F1-5F4E-4DFC-BF2E-3EF6C562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25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I Quote or Agenda I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17AA4D-8FFE-4E99-B647-D48F5EF74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-1270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4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-1270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82BB84B-F251-4767-8437-3D1BEA6EA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02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410" y="305026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47ED850-8191-2344-BBFE-13A6C3E97809}"/>
              </a:ext>
            </a:extLst>
          </p:cNvPr>
          <p:cNvSpPr/>
          <p:nvPr userDrawn="1"/>
        </p:nvSpPr>
        <p:spPr>
          <a:xfrm>
            <a:off x="0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1">
              <a:lumMod val="95000"/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96495F-CCAD-0B48-B69B-60A419C90FF2}"/>
              </a:ext>
            </a:extLst>
          </p:cNvPr>
          <p:cNvCxnSpPr>
            <a:stCxn id="21" idx="3"/>
            <a:endCxn id="21" idx="4"/>
          </p:cNvCxnSpPr>
          <p:nvPr userDrawn="1"/>
        </p:nvCxnSpPr>
        <p:spPr>
          <a:xfrm>
            <a:off x="1308100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208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Bar chart with solid fill">
            <a:extLst>
              <a:ext uri="{FF2B5EF4-FFF2-40B4-BE49-F238E27FC236}">
                <a16:creationId xmlns:a16="http://schemas.microsoft.com/office/drawing/2014/main" id="{CE45E19E-C810-C34D-A4FF-478AAFF74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7104" y="1105126"/>
            <a:ext cx="4203691" cy="4203691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06E29C3-EB76-4186-A15A-94C3F14B340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608717" y="2293033"/>
            <a:ext cx="9051930" cy="428171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BAF4A4A-29FE-4C95-B4DB-630092DC9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08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E47ED850-8191-2344-BBFE-13A6C3E97809}"/>
              </a:ext>
            </a:extLst>
          </p:cNvPr>
          <p:cNvSpPr/>
          <p:nvPr userDrawn="1"/>
        </p:nvSpPr>
        <p:spPr>
          <a:xfrm>
            <a:off x="0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1">
              <a:lumMod val="95000"/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410" y="305026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96495F-CCAD-0B48-B69B-60A419C90FF2}"/>
              </a:ext>
            </a:extLst>
          </p:cNvPr>
          <p:cNvCxnSpPr>
            <a:stCxn id="21" idx="3"/>
            <a:endCxn id="21" idx="4"/>
          </p:cNvCxnSpPr>
          <p:nvPr userDrawn="1"/>
        </p:nvCxnSpPr>
        <p:spPr>
          <a:xfrm>
            <a:off x="1308100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208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Calculator">
            <a:extLst>
              <a:ext uri="{FF2B5EF4-FFF2-40B4-BE49-F238E27FC236}">
                <a16:creationId xmlns:a16="http://schemas.microsoft.com/office/drawing/2014/main" id="{CE45E19E-C810-C34D-A4FF-478AAFF74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7104" y="1105126"/>
            <a:ext cx="4203691" cy="4203691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BAF4A4A-29FE-4C95-B4DB-630092DC9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B8F9EA94-F86B-4E68-8CA5-A265EFF81257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609850" y="2293938"/>
            <a:ext cx="9050338" cy="4259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2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van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C9BB-ACD4-48EA-AF83-B18624FA7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850" y="437753"/>
            <a:ext cx="7126514" cy="2387600"/>
          </a:xfrm>
        </p:spPr>
        <p:txBody>
          <a:bodyPr anchor="b"/>
          <a:lstStyle>
            <a:lvl1pPr algn="r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F6279-2EBB-4BD9-BC2A-79598A053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449" y="2904850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A27AC42-123D-42B2-8405-C292B80C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6164" y="7262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6410A6-1121-614C-93E3-1148DBFABACE}" type="datetime4">
              <a:rPr lang="en-US" smtClean="0"/>
              <a:pPr/>
              <a:t>June 12, 2024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8FB54F-022C-80FF-7440-C85A186E7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5400201"/>
            <a:ext cx="2307266" cy="295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8CE0BE-A3EE-D61C-1531-4CBA8BD30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0"/>
          <a:stretch/>
        </p:blipFill>
        <p:spPr>
          <a:xfrm>
            <a:off x="2803924" y="5170666"/>
            <a:ext cx="3160461" cy="887534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566CE2BC-BD9E-BD82-D16D-3D9FF1671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546228" y="5000795"/>
            <a:ext cx="2173136" cy="120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3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onthly calendar with solid fill">
            <a:extLst>
              <a:ext uri="{FF2B5EF4-FFF2-40B4-BE49-F238E27FC236}">
                <a16:creationId xmlns:a16="http://schemas.microsoft.com/office/drawing/2014/main" id="{CBB4AE49-2AC2-3045-AA38-E9CF06A6D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0955" y="521590"/>
            <a:ext cx="4203691" cy="420369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7C15D-900E-4BB7-B081-A427C3DD2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3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302A94-9527-4E62-9E69-6ACC17BDD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353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D5D2F8-78A9-E64D-A408-016885ED9134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49AA145-88B3-634F-801D-E1150ED73FCE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634925-A85A-48D2-A1D5-D19C6019E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3788" y="105508"/>
            <a:ext cx="8195274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7449DBF-C13E-704B-B14F-575E8DFECE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7871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00C5EA5E-4FD2-1B4B-BE48-81EBF86A0A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871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62DECA80-15F7-3641-9B56-1D277E7582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9791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550A2457-E8A8-1A44-B076-230C6684D9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9791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49A6379C-0F73-EF4C-985F-D8EA747FC9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0309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C7EDBF-3097-FB4F-83B2-16D010F8EC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20309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7754D38A-F882-CD46-9848-A3C484A8EB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6151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4A75CF03-58C0-864B-BFB7-476C52D03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6151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58DAB9-7F0E-0647-97F8-04C414109DBA}"/>
              </a:ext>
            </a:extLst>
          </p:cNvPr>
          <p:cNvCxnSpPr>
            <a:cxnSpLocks/>
          </p:cNvCxnSpPr>
          <p:nvPr userDrawn="1"/>
        </p:nvCxnSpPr>
        <p:spPr>
          <a:xfrm>
            <a:off x="0" y="3619500"/>
            <a:ext cx="12014200" cy="0"/>
          </a:xfrm>
          <a:prstGeom prst="straightConnector1">
            <a:avLst/>
          </a:prstGeom>
          <a:ln w="41275">
            <a:solidFill>
              <a:schemeClr val="accent3">
                <a:alpha val="4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C3C7856-8038-204C-98E0-2B0EE85E31C3}"/>
              </a:ext>
            </a:extLst>
          </p:cNvPr>
          <p:cNvCxnSpPr>
            <a:cxnSpLocks/>
          </p:cNvCxnSpPr>
          <p:nvPr userDrawn="1"/>
        </p:nvCxnSpPr>
        <p:spPr>
          <a:xfrm>
            <a:off x="0" y="4000500"/>
            <a:ext cx="12014200" cy="0"/>
          </a:xfrm>
          <a:prstGeom prst="straightConnector1">
            <a:avLst/>
          </a:prstGeom>
          <a:ln w="41275">
            <a:solidFill>
              <a:schemeClr val="accent3">
                <a:alpha val="4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DB3E14F-841A-8D4F-9541-DEEB1D33880D}"/>
              </a:ext>
            </a:extLst>
          </p:cNvPr>
          <p:cNvSpPr/>
          <p:nvPr userDrawn="1"/>
        </p:nvSpPr>
        <p:spPr>
          <a:xfrm>
            <a:off x="1083818" y="3429000"/>
            <a:ext cx="805564" cy="8055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0ED95B2-F8B4-4545-9884-EC09CACE2239}"/>
              </a:ext>
            </a:extLst>
          </p:cNvPr>
          <p:cNvSpPr/>
          <p:nvPr userDrawn="1"/>
        </p:nvSpPr>
        <p:spPr>
          <a:xfrm>
            <a:off x="3394336" y="3429000"/>
            <a:ext cx="805564" cy="805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C4BE25-3982-BB46-9C91-F63CD5837CCE}"/>
              </a:ext>
            </a:extLst>
          </p:cNvPr>
          <p:cNvSpPr/>
          <p:nvPr userDrawn="1"/>
        </p:nvSpPr>
        <p:spPr>
          <a:xfrm>
            <a:off x="5706256" y="3429000"/>
            <a:ext cx="805564" cy="805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83E4ED-EDFF-3241-B748-1F5A7DFC7DB0}"/>
              </a:ext>
            </a:extLst>
          </p:cNvPr>
          <p:cNvSpPr/>
          <p:nvPr userDrawn="1"/>
        </p:nvSpPr>
        <p:spPr>
          <a:xfrm>
            <a:off x="8016774" y="3429000"/>
            <a:ext cx="805564" cy="805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55B2663-EADD-7D40-8CFF-5715D62F73E1}"/>
              </a:ext>
            </a:extLst>
          </p:cNvPr>
          <p:cNvSpPr/>
          <p:nvPr userDrawn="1"/>
        </p:nvSpPr>
        <p:spPr>
          <a:xfrm>
            <a:off x="10302616" y="3429000"/>
            <a:ext cx="805564" cy="805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47714EE5-1521-4DCF-BBA2-04C81467C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35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Telephone with solid fill">
            <a:extLst>
              <a:ext uri="{FF2B5EF4-FFF2-40B4-BE49-F238E27FC236}">
                <a16:creationId xmlns:a16="http://schemas.microsoft.com/office/drawing/2014/main" id="{F52AA488-43DC-314F-B5AA-95914A742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79837" y="1333504"/>
            <a:ext cx="4203691" cy="420369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4D6CFA3-F1CE-B047-92EC-E996AD1D71EC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ABF7A3-BA46-394E-982A-604898CB1DF2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7">
            <a:extLst>
              <a:ext uri="{FF2B5EF4-FFF2-40B4-BE49-F238E27FC236}">
                <a16:creationId xmlns:a16="http://schemas.microsoft.com/office/drawing/2014/main" id="{A39AEF25-3E22-456F-BE52-F90CED423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645" y="201869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3">
            <a:extLst>
              <a:ext uri="{FF2B5EF4-FFF2-40B4-BE49-F238E27FC236}">
                <a16:creationId xmlns:a16="http://schemas.microsoft.com/office/drawing/2014/main" id="{A183735E-D236-45C5-A430-8EDC0B5E90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211" y="78354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3">
            <a:extLst>
              <a:ext uri="{FF2B5EF4-FFF2-40B4-BE49-F238E27FC236}">
                <a16:creationId xmlns:a16="http://schemas.microsoft.com/office/drawing/2014/main" id="{7DE6E52F-1A42-460D-BC90-23377622B8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11" y="124906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7">
            <a:extLst>
              <a:ext uri="{FF2B5EF4-FFF2-40B4-BE49-F238E27FC236}">
                <a16:creationId xmlns:a16="http://schemas.microsoft.com/office/drawing/2014/main" id="{F74FEF35-F9F1-4181-BD7A-0C7383D446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883" y="201869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3">
            <a:extLst>
              <a:ext uri="{FF2B5EF4-FFF2-40B4-BE49-F238E27FC236}">
                <a16:creationId xmlns:a16="http://schemas.microsoft.com/office/drawing/2014/main" id="{2B0B14A7-8DF3-409C-ABE4-921592011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34449" y="78354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9EA745DB-E123-4440-AB6A-57A05855CD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4449" y="124906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313826F0-9C7A-4C1E-939B-5F3EC2FA65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04" y="2678773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23">
            <a:extLst>
              <a:ext uri="{FF2B5EF4-FFF2-40B4-BE49-F238E27FC236}">
                <a16:creationId xmlns:a16="http://schemas.microsoft.com/office/drawing/2014/main" id="{EF98B396-F1F1-4762-88C1-0519F91D7B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4270" y="326045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23">
            <a:extLst>
              <a:ext uri="{FF2B5EF4-FFF2-40B4-BE49-F238E27FC236}">
                <a16:creationId xmlns:a16="http://schemas.microsoft.com/office/drawing/2014/main" id="{9482FECF-BC09-4698-AF4F-9711807CD2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4270" y="372597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7">
            <a:extLst>
              <a:ext uri="{FF2B5EF4-FFF2-40B4-BE49-F238E27FC236}">
                <a16:creationId xmlns:a16="http://schemas.microsoft.com/office/drawing/2014/main" id="{5CB6F6A1-A51F-4910-AF03-35BBAF501B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15942" y="2678773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23">
            <a:extLst>
              <a:ext uri="{FF2B5EF4-FFF2-40B4-BE49-F238E27FC236}">
                <a16:creationId xmlns:a16="http://schemas.microsoft.com/office/drawing/2014/main" id="{815F0015-4B3C-4EA1-920A-8FB97960B8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1508" y="326045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8" name="Text Placeholder 23">
            <a:extLst>
              <a:ext uri="{FF2B5EF4-FFF2-40B4-BE49-F238E27FC236}">
                <a16:creationId xmlns:a16="http://schemas.microsoft.com/office/drawing/2014/main" id="{70E8CBE8-CFA9-4408-B230-D2241D4721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01508" y="372597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Text Placeholder 7">
            <a:extLst>
              <a:ext uri="{FF2B5EF4-FFF2-40B4-BE49-F238E27FC236}">
                <a16:creationId xmlns:a16="http://schemas.microsoft.com/office/drawing/2014/main" id="{CD7F2C0B-4AA9-4A39-9C74-ECBFD60A2C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704" y="5155678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Text Placeholder 23">
            <a:extLst>
              <a:ext uri="{FF2B5EF4-FFF2-40B4-BE49-F238E27FC236}">
                <a16:creationId xmlns:a16="http://schemas.microsoft.com/office/drawing/2014/main" id="{1816F4F7-F0FD-4CB3-99D4-A20E995BA9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4270" y="573735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322BE87D-4987-4990-9ED9-2BC9F6A27EF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4270" y="620287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Text Placeholder 7">
            <a:extLst>
              <a:ext uri="{FF2B5EF4-FFF2-40B4-BE49-F238E27FC236}">
                <a16:creationId xmlns:a16="http://schemas.microsoft.com/office/drawing/2014/main" id="{76C4A8F1-CF30-4A81-A517-64F5C16152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15942" y="5155678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Text Placeholder 23">
            <a:extLst>
              <a:ext uri="{FF2B5EF4-FFF2-40B4-BE49-F238E27FC236}">
                <a16:creationId xmlns:a16="http://schemas.microsoft.com/office/drawing/2014/main" id="{7A7E06F5-DDC9-4176-8C6C-1E26DFA3DA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01508" y="573735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23">
            <a:extLst>
              <a:ext uri="{FF2B5EF4-FFF2-40B4-BE49-F238E27FC236}">
                <a16:creationId xmlns:a16="http://schemas.microsoft.com/office/drawing/2014/main" id="{E03B1BD1-5FF3-4AA6-920A-749C0A7652E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01508" y="620287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DCBF88E-C190-478E-86EE-FE3E462D3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7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8CF58F-AF4D-FE40-B1C6-970F8B42D804}"/>
              </a:ext>
            </a:extLst>
          </p:cNvPr>
          <p:cNvSpPr/>
          <p:nvPr userDrawn="1"/>
        </p:nvSpPr>
        <p:spPr>
          <a:xfrm>
            <a:off x="-1" y="-12700"/>
            <a:ext cx="12192000" cy="6883400"/>
          </a:xfrm>
          <a:prstGeom prst="rect">
            <a:avLst/>
          </a:prstGeom>
          <a:gradFill>
            <a:gsLst>
              <a:gs pos="0">
                <a:schemeClr val="accent2"/>
              </a:gs>
              <a:gs pos="54000">
                <a:schemeClr val="accent2"/>
              </a:gs>
              <a:gs pos="98000">
                <a:schemeClr val="accent2">
                  <a:lumMod val="60000"/>
                  <a:lumOff val="40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ky, tree, outdoor, city&#10;&#10;Description automatically generated">
            <a:extLst>
              <a:ext uri="{FF2B5EF4-FFF2-40B4-BE49-F238E27FC236}">
                <a16:creationId xmlns:a16="http://schemas.microsoft.com/office/drawing/2014/main" id="{9115674B-F395-F741-944D-9F42D0A9F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7"/>
          <a:stretch/>
        </p:blipFill>
        <p:spPr>
          <a:xfrm>
            <a:off x="655238" y="1000918"/>
            <a:ext cx="4759623" cy="4747417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-1270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-1270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350FA47-D100-4BE8-A5B2-0C857C7E7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6FF344-AB73-854D-8882-F1A21640C116}"/>
              </a:ext>
            </a:extLst>
          </p:cNvPr>
          <p:cNvSpPr/>
          <p:nvPr userDrawn="1"/>
        </p:nvSpPr>
        <p:spPr>
          <a:xfrm>
            <a:off x="6948718" y="2659287"/>
            <a:ext cx="48045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4934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D4D488-9C0C-FD48-8FDD-05B4A9E65394}"/>
              </a:ext>
            </a:extLst>
          </p:cNvPr>
          <p:cNvSpPr txBox="1">
            <a:spLocks/>
          </p:cNvSpPr>
          <p:nvPr userDrawn="1"/>
        </p:nvSpPr>
        <p:spPr>
          <a:xfrm>
            <a:off x="4500101" y="379136"/>
            <a:ext cx="7126514" cy="1246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8FFC43D-B692-8B4C-B13C-2FFDB154E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7700" y="2264891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313C0FD-F39F-3845-BDAA-D295D48CD6F9}"/>
              </a:ext>
            </a:extLst>
          </p:cNvPr>
          <p:cNvSpPr txBox="1">
            <a:spLocks/>
          </p:cNvSpPr>
          <p:nvPr userDrawn="1"/>
        </p:nvSpPr>
        <p:spPr>
          <a:xfrm>
            <a:off x="8976164" y="726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6410A6-1121-614C-93E3-1148DBFABACE}" type="datetime4">
              <a:rPr lang="en-US" smtClean="0"/>
              <a:pPr/>
              <a:t>June 12, 2024</a:t>
            </a:fld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6C39C7E-565A-99ED-07F4-323E4DE72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546228" y="5000795"/>
            <a:ext cx="2173136" cy="1201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7606D-FDA4-117A-CA18-EC65E2F65F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48" y="5172715"/>
            <a:ext cx="2354247" cy="935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F47B47-4FBD-3D85-A3F2-069CAD82C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5400201"/>
            <a:ext cx="2307266" cy="2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4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Avan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38CD8E-C9C9-0644-9310-D148C6F21BF7}"/>
              </a:ext>
            </a:extLst>
          </p:cNvPr>
          <p:cNvSpPr txBox="1">
            <a:spLocks/>
          </p:cNvSpPr>
          <p:nvPr userDrawn="1"/>
        </p:nvSpPr>
        <p:spPr>
          <a:xfrm>
            <a:off x="4500101" y="379136"/>
            <a:ext cx="7126514" cy="1246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CA1A9BC-E4FA-1545-B4BE-795DA2B6C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7700" y="2264891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C71A8DB-35F8-034B-B747-26ABEE46E35C}"/>
              </a:ext>
            </a:extLst>
          </p:cNvPr>
          <p:cNvSpPr txBox="1">
            <a:spLocks/>
          </p:cNvSpPr>
          <p:nvPr userDrawn="1"/>
        </p:nvSpPr>
        <p:spPr>
          <a:xfrm>
            <a:off x="8976164" y="726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6410A6-1121-614C-93E3-1148DBFABACE}" type="datetime4">
              <a:rPr lang="en-US" smtClean="0"/>
              <a:pPr/>
              <a:t>June 12, 2024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A6CA13-7B4F-274F-968B-B48726747532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C833F-DB70-3921-EB7E-CED46386B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5400201"/>
            <a:ext cx="2307266" cy="295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9333B3-CDFC-08F2-66AE-143563016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0"/>
          <a:stretch/>
        </p:blipFill>
        <p:spPr>
          <a:xfrm>
            <a:off x="2803924" y="5170666"/>
            <a:ext cx="3160461" cy="887534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80E7FD5C-014D-B2BF-3E83-F7E9BCBC2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546228" y="5000795"/>
            <a:ext cx="2173136" cy="120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&amp;I Quote or Agenda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, tree, outdoor, city&#10;&#10;Description automatically generated">
            <a:extLst>
              <a:ext uri="{FF2B5EF4-FFF2-40B4-BE49-F238E27FC236}">
                <a16:creationId xmlns:a16="http://schemas.microsoft.com/office/drawing/2014/main" id="{E3988432-E431-1B40-B891-482517C7A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7"/>
          <a:stretch/>
        </p:blipFill>
        <p:spPr>
          <a:xfrm>
            <a:off x="534967" y="1000919"/>
            <a:ext cx="4759623" cy="4747417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2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BC00E0-F303-48CC-8C7D-86ACA8162EFD}"/>
              </a:ext>
            </a:extLst>
          </p:cNvPr>
          <p:cNvSpPr txBox="1"/>
          <p:nvPr userDrawn="1"/>
        </p:nvSpPr>
        <p:spPr>
          <a:xfrm>
            <a:off x="547173" y="3441700"/>
            <a:ext cx="3185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Empowering Connecticut </a:t>
            </a:r>
            <a:r>
              <a:rPr lang="en-US" sz="32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Make Smart Energy Choices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8D144F2-0BB3-486B-BCB7-D5CA16A53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A18EC-D82F-E940-A9B0-84D93E87207E}"/>
              </a:ext>
            </a:extLst>
          </p:cNvPr>
          <p:cNvSpPr txBox="1"/>
          <p:nvPr userDrawn="1"/>
        </p:nvSpPr>
        <p:spPr>
          <a:xfrm>
            <a:off x="5694217" y="2137105"/>
            <a:ext cx="5950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Eversource, </a:t>
            </a:r>
            <a:r>
              <a:rPr lang="en-US"/>
              <a:t>Avangrid, Inc. subsidiaries CNG, SCG and UI, </a:t>
            </a:r>
            <a:r>
              <a:rPr lang="en-US" sz="18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Energy Efficiency Board, Connecticut Green Bank, and the State have united on a shared mission -  to provide Connecticut residents and businesses the resources they need to </a:t>
            </a:r>
            <a:r>
              <a:rPr lang="en-US" sz="1800" b="1" i="0" u="none" strike="noStrike" kern="1200">
                <a:solidFill>
                  <a:srgbClr val="00914C"/>
                </a:solidFill>
                <a:effectLst/>
                <a:latin typeface="+mn-lt"/>
                <a:ea typeface="+mn-ea"/>
                <a:cs typeface="+mn-cs"/>
              </a:rPr>
              <a:t>save money and use clean energy</a:t>
            </a:r>
            <a:r>
              <a:rPr lang="en-US" sz="18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8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Energize Connecticut initiative empowers our communities to make smart energy choices, now and in the future.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E18199-4EB4-294C-9D0A-1C50A8BC5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68" y="1041718"/>
            <a:ext cx="2834640" cy="596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8040A-B913-6543-A249-F89472AC3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t="-21184" b="-1"/>
          <a:stretch/>
        </p:blipFill>
        <p:spPr>
          <a:xfrm>
            <a:off x="5694217" y="5498048"/>
            <a:ext cx="6098019" cy="662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28E720-D976-43D1-440C-722EEAB74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0"/>
          <a:stretch/>
        </p:blipFill>
        <p:spPr>
          <a:xfrm>
            <a:off x="7745274" y="5573698"/>
            <a:ext cx="2359586" cy="6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1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genda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4925-A85A-48D2-A1D5-D19C6019E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335" y="0"/>
            <a:ext cx="8195274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7C15D-900E-4BB7-B081-A427C3DD2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160" y="184219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302A94-9527-4E62-9E69-6ACC17BDD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8161" y="223465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712A5-B674-5B4E-AFB6-374EC84FC46A}"/>
              </a:ext>
            </a:extLst>
          </p:cNvPr>
          <p:cNvSpPr/>
          <p:nvPr userDrawn="1"/>
        </p:nvSpPr>
        <p:spPr>
          <a:xfrm>
            <a:off x="273335" y="1796307"/>
            <a:ext cx="805564" cy="805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7B9E4B0-E125-9C41-BE9E-C00C54ABC5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160" y="315801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E224D1B3-1401-3E40-85E6-FD142A81ED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8161" y="355047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84E1F2-B8AA-C84E-9D14-E976CA6418D4}"/>
              </a:ext>
            </a:extLst>
          </p:cNvPr>
          <p:cNvSpPr/>
          <p:nvPr userDrawn="1"/>
        </p:nvSpPr>
        <p:spPr>
          <a:xfrm>
            <a:off x="273335" y="3112127"/>
            <a:ext cx="805564" cy="805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45858E1D-B28D-9D48-A660-C98B52B518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8160" y="4422340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7D552DED-58CD-D148-98A4-3BE3541D25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08161" y="4814795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B72576-3828-054D-8DDB-E80E9F10FE4C}"/>
              </a:ext>
            </a:extLst>
          </p:cNvPr>
          <p:cNvSpPr/>
          <p:nvPr userDrawn="1"/>
        </p:nvSpPr>
        <p:spPr>
          <a:xfrm>
            <a:off x="273335" y="4376450"/>
            <a:ext cx="805564" cy="8055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7B5EAB76-5EE0-4A1A-9AAA-CB99F64AA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7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4925-A85A-48D2-A1D5-D19C6019E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335" y="0"/>
            <a:ext cx="8195274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7C15D-900E-4BB7-B081-A427C3DD2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160" y="184219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302A94-9527-4E62-9E69-6ACC17BDD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8161" y="223465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712A5-B674-5B4E-AFB6-374EC84FC46A}"/>
              </a:ext>
            </a:extLst>
          </p:cNvPr>
          <p:cNvSpPr/>
          <p:nvPr userDrawn="1"/>
        </p:nvSpPr>
        <p:spPr>
          <a:xfrm>
            <a:off x="273335" y="1796307"/>
            <a:ext cx="805564" cy="805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854390A4-C37B-204B-A068-8DBF929EE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4026" y="1847804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BFA3E529-55C0-FF49-9C58-05BEE1221A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4027" y="2240259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B603A8-5BFC-E34C-BBC2-9653FEDB8431}"/>
              </a:ext>
            </a:extLst>
          </p:cNvPr>
          <p:cNvSpPr/>
          <p:nvPr userDrawn="1"/>
        </p:nvSpPr>
        <p:spPr>
          <a:xfrm>
            <a:off x="6299201" y="1801914"/>
            <a:ext cx="805564" cy="8055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7B9E4B0-E125-9C41-BE9E-C00C54ABC5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160" y="315801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E224D1B3-1401-3E40-85E6-FD142A81ED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8161" y="355047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84E1F2-B8AA-C84E-9D14-E976CA6418D4}"/>
              </a:ext>
            </a:extLst>
          </p:cNvPr>
          <p:cNvSpPr/>
          <p:nvPr userDrawn="1"/>
        </p:nvSpPr>
        <p:spPr>
          <a:xfrm>
            <a:off x="273335" y="3112127"/>
            <a:ext cx="805564" cy="805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6586412-B112-A848-9AE6-422336223A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4026" y="3163624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2E29E1B3-8E17-2E4A-9922-0749DF899B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34027" y="3556079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31567F-D293-3B4D-ACE9-78AACE2C6905}"/>
              </a:ext>
            </a:extLst>
          </p:cNvPr>
          <p:cNvSpPr/>
          <p:nvPr userDrawn="1"/>
        </p:nvSpPr>
        <p:spPr>
          <a:xfrm>
            <a:off x="6299201" y="3117734"/>
            <a:ext cx="805564" cy="805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45858E1D-B28D-9D48-A660-C98B52B518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8160" y="4422340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7D552DED-58CD-D148-98A4-3BE3541D25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08161" y="4814795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B72576-3828-054D-8DDB-E80E9F10FE4C}"/>
              </a:ext>
            </a:extLst>
          </p:cNvPr>
          <p:cNvSpPr/>
          <p:nvPr userDrawn="1"/>
        </p:nvSpPr>
        <p:spPr>
          <a:xfrm>
            <a:off x="273335" y="4376450"/>
            <a:ext cx="805564" cy="8055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83DCC0EB-B572-604A-AEB0-3FC64B839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4026" y="442794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C6C01932-CFA0-704A-B221-511AE41FE5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34027" y="482040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7F40D5-85B8-D048-9661-FB52497AFE4A}"/>
              </a:ext>
            </a:extLst>
          </p:cNvPr>
          <p:cNvSpPr/>
          <p:nvPr userDrawn="1"/>
        </p:nvSpPr>
        <p:spPr>
          <a:xfrm>
            <a:off x="6299201" y="4382057"/>
            <a:ext cx="805564" cy="805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7B5EAB76-5EE0-4A1A-9AAA-CB99F64AA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7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oint R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76C1-C342-E64F-A923-2DCFC9BF2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092" y="1055292"/>
            <a:ext cx="4747418" cy="474741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F2B37-88BE-4A31-AD40-92CE946C7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9488" y="1055688"/>
            <a:ext cx="4746625" cy="47466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217" y="406626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99601A4-D0A1-48E7-A810-BF1AC38E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5217" y="2006826"/>
            <a:ext cx="3932237" cy="381158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0C28E1-9D65-7141-8397-A4FACA128597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accent3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0D3D2F-CC2D-6247-B02E-13EC895273BC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0137012-B2F6-4672-9D3F-ADC3CAAB6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oint - 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indoor, working&#10;&#10;Description automatically generated">
            <a:extLst>
              <a:ext uri="{FF2B5EF4-FFF2-40B4-BE49-F238E27FC236}">
                <a16:creationId xmlns:a16="http://schemas.microsoft.com/office/drawing/2014/main" id="{EF9B76C1-C342-E64F-A923-2DCFC9BF2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092" y="1055291"/>
            <a:ext cx="4747418" cy="474741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217" y="406626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99601A4-D0A1-48E7-A810-BF1AC38E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5217" y="2006826"/>
            <a:ext cx="3932237" cy="381158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F2B37-88BE-4A31-AD40-92CE946C7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9488" y="1055688"/>
            <a:ext cx="4746625" cy="47466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0C28E1-9D65-7141-8397-A4FACA128597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0D3D2F-CC2D-6247-B02E-13EC895273BC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0137012-B2F6-4672-9D3F-ADC3CAAB6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4DF831-7414-454A-AE26-CDEB83505999}"/>
              </a:ext>
            </a:extLst>
          </p:cNvPr>
          <p:cNvSpPr/>
          <p:nvPr userDrawn="1"/>
        </p:nvSpPr>
        <p:spPr>
          <a:xfrm>
            <a:off x="8041425" y="1206726"/>
            <a:ext cx="2003994" cy="2003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551A66-D50A-154C-98BE-CDD87A817F9D}"/>
              </a:ext>
            </a:extLst>
          </p:cNvPr>
          <p:cNvSpPr/>
          <p:nvPr userDrawn="1"/>
        </p:nvSpPr>
        <p:spPr>
          <a:xfrm>
            <a:off x="2146580" y="1206726"/>
            <a:ext cx="2003994" cy="2003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AA7B3-7F86-4A5B-BCFC-80D16F5B0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2871" y="34290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BA29CD-7A0C-4984-9512-A9F92E999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52459" y="1483234"/>
            <a:ext cx="1392238" cy="14509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A891266-BE2D-48DD-AEE4-B7AD974982A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837716" y="34290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CFBA897-9C09-4E1B-B394-9589B86817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47304" y="1483234"/>
            <a:ext cx="1392238" cy="14509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177880A-00AC-41F5-AF00-18FEC0A2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E15B2C-2C75-4490-AEBD-3046536D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" y="6265036"/>
            <a:ext cx="7743464" cy="59296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48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543709E-1276-A245-A83D-58007F4EF518}"/>
              </a:ext>
            </a:extLst>
          </p:cNvPr>
          <p:cNvSpPr/>
          <p:nvPr userDrawn="1"/>
        </p:nvSpPr>
        <p:spPr>
          <a:xfrm>
            <a:off x="5094003" y="1194026"/>
            <a:ext cx="2003994" cy="2003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21DF840-70D3-2142-9DB3-430D05303C1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890294" y="34163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1CDF7A0C-5434-9C4C-A479-3282814551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9882" y="1470534"/>
            <a:ext cx="1392238" cy="145097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D6BB8-2749-0348-A37E-BA03CF5ABED5}"/>
              </a:ext>
            </a:extLst>
          </p:cNvPr>
          <p:cNvSpPr/>
          <p:nvPr userDrawn="1"/>
        </p:nvSpPr>
        <p:spPr>
          <a:xfrm>
            <a:off x="814103" y="1194026"/>
            <a:ext cx="2003994" cy="2003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4229287-8B21-3B4D-A425-2BCC64148C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394" y="34163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BC9019CD-FEB4-C443-B244-DFD603837C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9982" y="1470534"/>
            <a:ext cx="1392238" cy="1450975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5C86E3-EEB6-0F47-A19C-0676AD42827B}"/>
              </a:ext>
            </a:extLst>
          </p:cNvPr>
          <p:cNvSpPr/>
          <p:nvPr userDrawn="1"/>
        </p:nvSpPr>
        <p:spPr>
          <a:xfrm>
            <a:off x="9170194" y="1194026"/>
            <a:ext cx="2003994" cy="2003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06B1F19-62EA-8347-A093-ABC4A2EAA1A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66485" y="34163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951E7641-A9EA-5F47-9F1F-D149D47D81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76073" y="1470534"/>
            <a:ext cx="1392238" cy="14509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80498C1-CAAA-4052-9410-E20571E60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BB79A6-D973-4C7A-AC41-60C6AA8A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" y="6265036"/>
            <a:ext cx="7743464" cy="59296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43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BBDA3E6-A802-D94F-8413-81694A90A8A9}"/>
              </a:ext>
            </a:extLst>
          </p:cNvPr>
          <p:cNvSpPr/>
          <p:nvPr userDrawn="1"/>
        </p:nvSpPr>
        <p:spPr>
          <a:xfrm>
            <a:off x="9404183" y="1595325"/>
            <a:ext cx="1483519" cy="14835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9AC064-6F24-FF40-A843-A9A36B42D354}"/>
              </a:ext>
            </a:extLst>
          </p:cNvPr>
          <p:cNvSpPr/>
          <p:nvPr userDrawn="1"/>
        </p:nvSpPr>
        <p:spPr>
          <a:xfrm>
            <a:off x="6652876" y="1611653"/>
            <a:ext cx="1483519" cy="1483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8AF29-CFFD-9342-9213-59FA36D3041F}"/>
              </a:ext>
            </a:extLst>
          </p:cNvPr>
          <p:cNvSpPr/>
          <p:nvPr userDrawn="1"/>
        </p:nvSpPr>
        <p:spPr>
          <a:xfrm>
            <a:off x="3902421" y="1595325"/>
            <a:ext cx="1483519" cy="14835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55DE92-4588-E54B-BE72-D3C37686443E}"/>
              </a:ext>
            </a:extLst>
          </p:cNvPr>
          <p:cNvSpPr/>
          <p:nvPr userDrawn="1"/>
        </p:nvSpPr>
        <p:spPr>
          <a:xfrm>
            <a:off x="1151966" y="1595325"/>
            <a:ext cx="1483519" cy="14835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AA7B3-7F86-4A5B-BCFC-80D16F5B0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018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BA29CD-7A0C-4984-9512-A9F92E999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8401" y="1800019"/>
            <a:ext cx="1030648" cy="107413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0770D1-DF87-486F-BAB4-27A34B457EE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38475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BFB8361F-E50D-47DD-A97D-663A853395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28858" y="1800019"/>
            <a:ext cx="1030648" cy="107413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4089F1-A7A8-4EC1-8EA8-CD23083664B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88932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C155E1B-BCF3-45F4-8B01-20B38151E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9315" y="1800019"/>
            <a:ext cx="1030648" cy="107413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64166AC-86D1-4019-A0B9-0270B37970C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10037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FDC227C8-78A1-4FEC-9EF4-695B803FC7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30618" y="1800019"/>
            <a:ext cx="1030648" cy="107413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3CD607CD-63D4-45FA-9FC6-1E7DD6B4E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07AD948-CA2B-4386-914B-4E62134B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" y="6265036"/>
            <a:ext cx="7743464" cy="59296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2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D2BC6-2947-4043-94D7-E7095593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93" y="2004060"/>
            <a:ext cx="99737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24249-CA3A-4DCB-9D1C-5CC110F0F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2893" y="3541077"/>
            <a:ext cx="9973747" cy="167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B56FB-3109-DC40-9DEA-D75F466B89BF}"/>
              </a:ext>
            </a:extLst>
          </p:cNvPr>
          <p:cNvSpPr/>
          <p:nvPr userDrawn="1"/>
        </p:nvSpPr>
        <p:spPr>
          <a:xfrm>
            <a:off x="0" y="6250075"/>
            <a:ext cx="12192000" cy="607925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435FE-3BA0-7E47-A4F0-5EBE87267904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88242-1735-4517-999E-EEDA432C7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90" r:id="rId3"/>
    <p:sldLayoutId id="2147483660" r:id="rId4"/>
    <p:sldLayoutId id="2147483653" r:id="rId5"/>
    <p:sldLayoutId id="2147483695" r:id="rId6"/>
    <p:sldLayoutId id="2147483668" r:id="rId7"/>
    <p:sldLayoutId id="2147483661" r:id="rId8"/>
    <p:sldLayoutId id="2147483662" r:id="rId9"/>
    <p:sldLayoutId id="2147483654" r:id="rId10"/>
    <p:sldLayoutId id="2147483679" r:id="rId11"/>
    <p:sldLayoutId id="2147483680" r:id="rId12"/>
    <p:sldLayoutId id="2147483681" r:id="rId13"/>
    <p:sldLayoutId id="2147483691" r:id="rId14"/>
    <p:sldLayoutId id="2147483692" r:id="rId15"/>
    <p:sldLayoutId id="2147483693" r:id="rId16"/>
    <p:sldLayoutId id="2147483694" r:id="rId17"/>
    <p:sldLayoutId id="2147483670" r:id="rId18"/>
    <p:sldLayoutId id="2147483689" r:id="rId19"/>
    <p:sldLayoutId id="2147483672" r:id="rId20"/>
    <p:sldLayoutId id="2147483676" r:id="rId21"/>
    <p:sldLayoutId id="2147483682" r:id="rId22"/>
    <p:sldLayoutId id="2147483683" r:id="rId23"/>
    <p:sldLayoutId id="2147483686" r:id="rId24"/>
    <p:sldLayoutId id="2147483688" r:id="rId25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5A89-A686-8B46-9E7E-1A2AE8B6B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Heat Pump Rebate Processing Update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6AE80-B2BB-324A-BEB0-AAEBBB204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10A6-1121-614C-93E3-1148DBFABACE}" type="datetime4">
              <a:rPr lang="en-US" smtClean="0"/>
              <a:pPr/>
              <a:t>June 12,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5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D0D8-4E56-6105-2DD8-EA874F50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95"/>
            <a:ext cx="6549081" cy="1600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cs typeface="Arial"/>
              </a:rPr>
              <a:t>CT: 2024 Heat Pump &amp; HPWH Rebate Submission</a:t>
            </a:r>
            <a:br>
              <a:rPr lang="en-US" dirty="0">
                <a:cs typeface="Arial"/>
              </a:rPr>
            </a:br>
            <a:endParaRPr lang="en-US" dirty="0">
              <a:cs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39D6DD-4DCF-A3C7-CB4E-5408BF39D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873839"/>
              </p:ext>
            </p:extLst>
          </p:nvPr>
        </p:nvGraphicFramePr>
        <p:xfrm>
          <a:off x="319215" y="1753737"/>
          <a:ext cx="11553569" cy="2865422"/>
        </p:xfrm>
        <a:graphic>
          <a:graphicData uri="http://schemas.openxmlformats.org/drawingml/2006/table">
            <a:tbl>
              <a:tblPr/>
              <a:tblGrid>
                <a:gridCol w="2995370">
                  <a:extLst>
                    <a:ext uri="{9D8B030D-6E8A-4147-A177-3AD203B41FA5}">
                      <a16:colId xmlns:a16="http://schemas.microsoft.com/office/drawing/2014/main" val="377544071"/>
                    </a:ext>
                  </a:extLst>
                </a:gridCol>
                <a:gridCol w="1440631">
                  <a:extLst>
                    <a:ext uri="{9D8B030D-6E8A-4147-A177-3AD203B41FA5}">
                      <a16:colId xmlns:a16="http://schemas.microsoft.com/office/drawing/2014/main" val="665698865"/>
                    </a:ext>
                  </a:extLst>
                </a:gridCol>
                <a:gridCol w="1440631">
                  <a:extLst>
                    <a:ext uri="{9D8B030D-6E8A-4147-A177-3AD203B41FA5}">
                      <a16:colId xmlns:a16="http://schemas.microsoft.com/office/drawing/2014/main" val="3171482460"/>
                    </a:ext>
                  </a:extLst>
                </a:gridCol>
                <a:gridCol w="1440631">
                  <a:extLst>
                    <a:ext uri="{9D8B030D-6E8A-4147-A177-3AD203B41FA5}">
                      <a16:colId xmlns:a16="http://schemas.microsoft.com/office/drawing/2014/main" val="388211017"/>
                    </a:ext>
                  </a:extLst>
                </a:gridCol>
                <a:gridCol w="1412102">
                  <a:extLst>
                    <a:ext uri="{9D8B030D-6E8A-4147-A177-3AD203B41FA5}">
                      <a16:colId xmlns:a16="http://schemas.microsoft.com/office/drawing/2014/main" val="1287782405"/>
                    </a:ext>
                  </a:extLst>
                </a:gridCol>
                <a:gridCol w="1412102">
                  <a:extLst>
                    <a:ext uri="{9D8B030D-6E8A-4147-A177-3AD203B41FA5}">
                      <a16:colId xmlns:a16="http://schemas.microsoft.com/office/drawing/2014/main" val="1216953882"/>
                    </a:ext>
                  </a:extLst>
                </a:gridCol>
                <a:gridCol w="1412102">
                  <a:extLst>
                    <a:ext uri="{9D8B030D-6E8A-4147-A177-3AD203B41FA5}">
                      <a16:colId xmlns:a16="http://schemas.microsoft.com/office/drawing/2014/main" val="2806011925"/>
                    </a:ext>
                  </a:extLst>
                </a:gridCol>
              </a:tblGrid>
              <a:tr h="5253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 Rebates Paid </a:t>
                      </a:r>
                      <a:b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(All CT)</a:t>
                      </a:r>
                    </a:p>
                  </a:txBody>
                  <a:tcPr marL="112853" marR="112853" marT="56427" marB="5642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994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Quantity of Submissions</a:t>
                      </a:r>
                    </a:p>
                  </a:txBody>
                  <a:tcPr marL="112853" marR="112853" marT="56427" marB="5642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99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Rebate Amount</a:t>
                      </a:r>
                    </a:p>
                  </a:txBody>
                  <a:tcPr marL="112853" marR="112853" marT="56427" marB="5642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99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147706"/>
                  </a:ext>
                </a:extLst>
              </a:tr>
              <a:tr h="853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 Installations</a:t>
                      </a:r>
                    </a:p>
                  </a:txBody>
                  <a:tcPr marL="8211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 Installations</a:t>
                      </a:r>
                    </a:p>
                  </a:txBody>
                  <a:tcPr marL="8211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Installations</a:t>
                      </a:r>
                    </a:p>
                  </a:txBody>
                  <a:tcPr marL="8211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 Installations</a:t>
                      </a:r>
                    </a:p>
                  </a:txBody>
                  <a:tcPr marL="8211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 Installations</a:t>
                      </a:r>
                    </a:p>
                  </a:txBody>
                  <a:tcPr marL="8211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Installations</a:t>
                      </a:r>
                    </a:p>
                  </a:txBody>
                  <a:tcPr marL="8211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142240"/>
                  </a:ext>
                </a:extLst>
              </a:tr>
              <a:tr h="3038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99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1,121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1,122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$3,848,860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$2,880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$3,851,740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55560"/>
                  </a:ext>
                </a:extLst>
              </a:tr>
              <a:tr h="295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99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430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21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451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$1,507,210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$64,395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$1,571,605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611636"/>
                  </a:ext>
                </a:extLst>
              </a:tr>
              <a:tr h="295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March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99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478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65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543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$1,599,129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$212,443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$1,811,572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25679"/>
                  </a:ext>
                </a:extLst>
              </a:tr>
              <a:tr h="295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99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679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271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949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$2,395,320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$679,900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$3,075,220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05885"/>
                  </a:ext>
                </a:extLst>
              </a:tr>
              <a:tr h="295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99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157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290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447 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$585,060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$771,995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$1,357,055</a:t>
                      </a:r>
                    </a:p>
                  </a:txBody>
                  <a:tcPr marL="73898" marR="8211" marT="82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927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58F1F2-A592-2B53-4773-8C0B86899CCB}"/>
              </a:ext>
            </a:extLst>
          </p:cNvPr>
          <p:cNvSpPr txBox="1"/>
          <p:nvPr/>
        </p:nvSpPr>
        <p:spPr>
          <a:xfrm>
            <a:off x="96917" y="5104263"/>
            <a:ext cx="11998166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HEAT PUMP PARTICIAPTION PROJECTION</a:t>
            </a:r>
            <a:r>
              <a:rPr lang="en-US" sz="200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Estimate ~250 installation per month ~$760,000 p/month  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June – December $5.3M</a:t>
            </a:r>
          </a:p>
        </p:txBody>
      </p:sp>
    </p:spTree>
    <p:extLst>
      <p:ext uri="{BB962C8B-B14F-4D97-AF65-F5344CB8AC3E}">
        <p14:creationId xmlns:p14="http://schemas.microsoft.com/office/powerpoint/2010/main" val="136227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E9BC6-4BE3-7F0C-7EE0-5BD71EB7E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018" y="3316194"/>
            <a:ext cx="2411413" cy="2830605"/>
          </a:xfrm>
        </p:spPr>
        <p:txBody>
          <a:bodyPr>
            <a:normAutofit fontScale="92500"/>
          </a:bodyPr>
          <a:lstStyle/>
          <a:p>
            <a:r>
              <a:rPr lang="en-US" b="1"/>
              <a:t>Project Registration Requirement </a:t>
            </a:r>
          </a:p>
          <a:p>
            <a:r>
              <a:rPr lang="en-US"/>
              <a:t>July 1: </a:t>
            </a:r>
          </a:p>
          <a:p>
            <a:r>
              <a:rPr lang="en-US"/>
              <a:t>Rebate Reservation: 60 days from registration</a:t>
            </a:r>
          </a:p>
          <a:p>
            <a:r>
              <a:rPr lang="en-US"/>
              <a:t>Portal Updates Go Live July 1</a:t>
            </a:r>
          </a:p>
          <a:p>
            <a:endParaRPr lang="en-US"/>
          </a:p>
        </p:txBody>
      </p:sp>
      <p:pic>
        <p:nvPicPr>
          <p:cNvPr id="14" name="Picture Placeholder 13" descr="Hourglass 30% with solid fill">
            <a:extLst>
              <a:ext uri="{FF2B5EF4-FFF2-40B4-BE49-F238E27FC236}">
                <a16:creationId xmlns:a16="http://schemas.microsoft.com/office/drawing/2014/main" id="{FCE86DEF-7EEC-3A24-5E86-FDE0402DEE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23" r="192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2D087-B47B-F4D7-47D0-8777173D45F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Energize CT Website Updates</a:t>
            </a:r>
          </a:p>
          <a:p>
            <a:r>
              <a:rPr lang="en-US" dirty="0"/>
              <a:t>How to Contact Us  </a:t>
            </a:r>
          </a:p>
          <a:p>
            <a:r>
              <a:rPr lang="en-US" dirty="0"/>
              <a:t>How to Reserve Rebates </a:t>
            </a:r>
          </a:p>
          <a:p>
            <a:r>
              <a:rPr lang="en-US" dirty="0"/>
              <a:t>Reservation FAQ’s</a:t>
            </a:r>
          </a:p>
        </p:txBody>
      </p:sp>
      <p:pic>
        <p:nvPicPr>
          <p:cNvPr id="12" name="Picture Placeholder 11" descr="Internet with solid fill">
            <a:extLst>
              <a:ext uri="{FF2B5EF4-FFF2-40B4-BE49-F238E27FC236}">
                <a16:creationId xmlns:a16="http://schemas.microsoft.com/office/drawing/2014/main" id="{5F644DC1-2444-4F34-2E6B-667C6B38BD3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97" r="1997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9DA297-CB0C-7279-712B-D257D336B73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88932" y="3316194"/>
            <a:ext cx="2411413" cy="2830606"/>
          </a:xfrm>
        </p:spPr>
        <p:txBody>
          <a:bodyPr>
            <a:normAutofit lnSpcReduction="10000"/>
          </a:bodyPr>
          <a:lstStyle/>
          <a:p>
            <a:r>
              <a:rPr lang="en-US" b="1"/>
              <a:t>Program Updates</a:t>
            </a:r>
          </a:p>
          <a:p>
            <a:r>
              <a:rPr lang="en-US" b="1"/>
              <a:t>Announcements</a:t>
            </a:r>
          </a:p>
          <a:p>
            <a:r>
              <a:rPr lang="en-US"/>
              <a:t>Customer signature required when HPIN accepts Incentive </a:t>
            </a:r>
          </a:p>
          <a:p>
            <a:r>
              <a:rPr lang="en-US"/>
              <a:t>Rebate Line required on all HPIN Invoices</a:t>
            </a:r>
          </a:p>
          <a:p>
            <a:endParaRPr lang="en-US"/>
          </a:p>
        </p:txBody>
      </p:sp>
      <p:pic>
        <p:nvPicPr>
          <p:cNvPr id="16" name="Picture Placeholder 15" descr="Megaphone1 with solid fill">
            <a:extLst>
              <a:ext uri="{FF2B5EF4-FFF2-40B4-BE49-F238E27FC236}">
                <a16:creationId xmlns:a16="http://schemas.microsoft.com/office/drawing/2014/main" id="{F6DBA768-19F3-69BB-71A3-B6224DA581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923" r="1923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118D13-2222-1FFA-C795-700D8C03BD0B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Heat Pump Installer Network (HPIN) Communication </a:t>
            </a:r>
          </a:p>
          <a:p>
            <a:r>
              <a:rPr lang="en-US" dirty="0"/>
              <a:t>Supported by Abode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D3DB4D-F68C-FD08-9556-927D7DE09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Energize CT 2024 Program Updates </a:t>
            </a:r>
          </a:p>
        </p:txBody>
      </p:sp>
      <p:pic>
        <p:nvPicPr>
          <p:cNvPr id="18" name="Picture Placeholder 17" descr="Electrician female with solid fill">
            <a:extLst>
              <a:ext uri="{FF2B5EF4-FFF2-40B4-BE49-F238E27FC236}">
                <a16:creationId xmlns:a16="http://schemas.microsoft.com/office/drawing/2014/main" id="{E5189D99-4E79-D833-9F8B-A4DCA0D28E6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997" r="19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040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11A369-D21F-1E9F-117F-1D10F4C7AE4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Ground Source Heat Pump (GSHP) Pipeline</a:t>
            </a:r>
          </a:p>
          <a:p>
            <a:r>
              <a:rPr lang="en-US" dirty="0"/>
              <a:t>Potential: 98 GHSP Installations</a:t>
            </a:r>
          </a:p>
          <a:p>
            <a:endParaRPr lang="en-US" dirty="0"/>
          </a:p>
        </p:txBody>
      </p:sp>
      <p:pic>
        <p:nvPicPr>
          <p:cNvPr id="12" name="Picture Placeholder 11" descr="Suburban scene with solid fill">
            <a:extLst>
              <a:ext uri="{FF2B5EF4-FFF2-40B4-BE49-F238E27FC236}">
                <a16:creationId xmlns:a16="http://schemas.microsoft.com/office/drawing/2014/main" id="{3A8C0FAE-C275-1EC6-D9DA-80C98394AE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024" r="202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C1B64-A2F5-1DBD-9CA1-7E8A4A9428D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b="1"/>
              <a:t>Commercial </a:t>
            </a:r>
          </a:p>
          <a:p>
            <a:r>
              <a:rPr lang="en-US" b="1"/>
              <a:t>Pipeline Growth</a:t>
            </a:r>
          </a:p>
          <a:p>
            <a:r>
              <a:rPr lang="en-US"/>
              <a:t>148 2024 Projects</a:t>
            </a:r>
          </a:p>
          <a:p>
            <a:r>
              <a:rPr lang="en-US"/>
              <a:t>127 2025 Projects</a:t>
            </a:r>
          </a:p>
        </p:txBody>
      </p:sp>
      <p:pic>
        <p:nvPicPr>
          <p:cNvPr id="10" name="Picture Placeholder 9" descr="City with solid fill">
            <a:extLst>
              <a:ext uri="{FF2B5EF4-FFF2-40B4-BE49-F238E27FC236}">
                <a16:creationId xmlns:a16="http://schemas.microsoft.com/office/drawing/2014/main" id="{4F532B0D-EA0B-DEFD-463F-91F43BAA46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24" r="2024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5ACFAD-5102-160B-0301-B3AB424FA48D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Air Source Heat Pump (ASHP)</a:t>
            </a:r>
          </a:p>
          <a:p>
            <a:r>
              <a:rPr lang="en-US" dirty="0"/>
              <a:t>Reservation of Rebate : Future Updates </a:t>
            </a:r>
          </a:p>
          <a:p>
            <a:endParaRPr lang="en-US" dirty="0"/>
          </a:p>
          <a:p>
            <a:r>
              <a:rPr lang="en-US" dirty="0"/>
              <a:t>EVS: 253 Projects</a:t>
            </a:r>
          </a:p>
        </p:txBody>
      </p:sp>
      <p:pic>
        <p:nvPicPr>
          <p:cNvPr id="14" name="Picture Placeholder 13" descr="High temperature with solid fill">
            <a:extLst>
              <a:ext uri="{FF2B5EF4-FFF2-40B4-BE49-F238E27FC236}">
                <a16:creationId xmlns:a16="http://schemas.microsoft.com/office/drawing/2014/main" id="{F46F22F3-E8AB-4C47-6569-2F0AE6EA85B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024" r="2024"/>
          <a:stretch>
            <a:fillRect/>
          </a:stretch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7FA9549-4F79-5F2E-2B31-6B238C4A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Pump Pipeline</a:t>
            </a:r>
          </a:p>
        </p:txBody>
      </p:sp>
    </p:spTree>
    <p:extLst>
      <p:ext uri="{BB962C8B-B14F-4D97-AF65-F5344CB8AC3E}">
        <p14:creationId xmlns:p14="http://schemas.microsoft.com/office/powerpoint/2010/main" val="274064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39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23E5-E5A2-F18A-BFEF-8835B4F3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9317"/>
            <a:ext cx="6301099" cy="1600200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Eversource: 2024 Heat Pump &amp; HPWH Rebate Submission</a:t>
            </a:r>
            <a:br>
              <a:rPr lang="en-US">
                <a:cs typeface="Arial"/>
              </a:rPr>
            </a:br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18E6D-9E54-B1EB-9F9C-E2214C2BC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809750"/>
            <a:ext cx="116967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34230"/>
      </p:ext>
    </p:extLst>
  </p:cSld>
  <p:clrMapOvr>
    <a:masterClrMapping/>
  </p:clrMapOvr>
</p:sld>
</file>

<file path=ppt/theme/theme1.xml><?xml version="1.0" encoding="utf-8"?>
<a:theme xmlns:a="http://schemas.openxmlformats.org/drawingml/2006/main" name="2021 EE">
  <a:themeElements>
    <a:clrScheme name="ECT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89948"/>
      </a:accent1>
      <a:accent2>
        <a:srgbClr val="005189"/>
      </a:accent2>
      <a:accent3>
        <a:srgbClr val="F58220"/>
      </a:accent3>
      <a:accent4>
        <a:srgbClr val="00AEEF"/>
      </a:accent4>
      <a:accent5>
        <a:srgbClr val="C7ECFB"/>
      </a:accent5>
      <a:accent6>
        <a:srgbClr val="D8ECD3"/>
      </a:accent6>
      <a:hlink>
        <a:srgbClr val="005189"/>
      </a:hlink>
      <a:folHlink>
        <a:srgbClr val="00EAF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CFE916C886014592BF723422541486" ma:contentTypeVersion="16" ma:contentTypeDescription="Create a new document." ma:contentTypeScope="" ma:versionID="c8a01f07b1afcab0c5409341311b2041">
  <xsd:schema xmlns:xsd="http://www.w3.org/2001/XMLSchema" xmlns:xs="http://www.w3.org/2001/XMLSchema" xmlns:p="http://schemas.microsoft.com/office/2006/metadata/properties" xmlns:ns2="d0a97516-ea43-4b0c-98ea-063649478c1e" xmlns:ns3="ea8f507e-ee49-48e0-a8e2-ab781de5ef51" xmlns:ns4="63d31250-ea00-458f-94f6-af4a64f37f97" targetNamespace="http://schemas.microsoft.com/office/2006/metadata/properties" ma:root="true" ma:fieldsID="012b34805439f974ad5dab3990438b1e" ns2:_="" ns3:_="" ns4:_="">
    <xsd:import namespace="d0a97516-ea43-4b0c-98ea-063649478c1e"/>
    <xsd:import namespace="ea8f507e-ee49-48e0-a8e2-ab781de5ef51"/>
    <xsd:import namespace="63d31250-ea00-458f-94f6-af4a64f37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97516-ea43-4b0c-98ea-063649478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73404c-21bf-4c61-9cc0-b139490ad1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f507e-ee49-48e0-a8e2-ab781de5ef5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31250-ea00-458f-94f6-af4a64f37f9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799ca35-3e64-4719-b3d4-4ef3fe43bcdf}" ma:internalName="TaxCatchAll" ma:showField="CatchAllData" ma:web="ea8f507e-ee49-48e0-a8e2-ab781de5ef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d31250-ea00-458f-94f6-af4a64f37f97" xsi:nil="true"/>
    <lcf76f155ced4ddcb4097134ff3c332f xmlns="d0a97516-ea43-4b0c-98ea-063649478c1e">
      <Terms xmlns="http://schemas.microsoft.com/office/infopath/2007/PartnerControls"/>
    </lcf76f155ced4ddcb4097134ff3c332f>
    <SharedWithUsers xmlns="ea8f507e-ee49-48e0-a8e2-ab781de5ef51">
      <UserInfo>
        <DisplayName>ES &amp; UI Implementation (SF) Members</DisplayName>
        <AccountId>7</AccountId>
        <AccountType/>
      </UserInfo>
      <UserInfo>
        <DisplayName>Perreault, Tasha T</DisplayName>
        <AccountId>14</AccountId>
        <AccountType/>
      </UserInfo>
      <UserInfo>
        <DisplayName>Willemsen, Devan C</DisplayName>
        <AccountId>56</AccountId>
        <AccountType/>
      </UserInfo>
      <UserInfo>
        <DisplayName>Stevens, Amanda K</DisplayName>
        <AccountId>25</AccountId>
        <AccountType/>
      </UserInfo>
      <UserInfo>
        <DisplayName>Joiner, Jade</DisplayName>
        <AccountId>114</AccountId>
        <AccountType/>
      </UserInfo>
      <UserInfo>
        <DisplayName>Garcia, Angela</DisplayName>
        <AccountId>115</AccountId>
        <AccountType/>
      </UserInfo>
      <UserInfo>
        <DisplayName>Del Rosso, Diane L</DisplayName>
        <AccountId>10</AccountId>
        <AccountType/>
      </UserInfo>
      <UserInfo>
        <DisplayName>Diblanda, Justin A</DisplayName>
        <AccountId>117</AccountId>
        <AccountType/>
      </UserInfo>
      <UserInfo>
        <DisplayName>Araujo, Ronald J</DisplayName>
        <AccountId>41</AccountId>
        <AccountType/>
      </UserInfo>
      <UserInfo>
        <DisplayName>Bruno, Stephen J</DisplayName>
        <AccountId>105</AccountId>
        <AccountType/>
      </UserInfo>
      <UserInfo>
        <DisplayName>Ayala, Loida</DisplayName>
        <AccountId>81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F4B4408-AD44-47DF-8B6A-2D8D1A4C43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FFF143-D0B3-4054-8FAC-B4394C88DA2A}">
  <ds:schemaRefs>
    <ds:schemaRef ds:uri="63d31250-ea00-458f-94f6-af4a64f37f97"/>
    <ds:schemaRef ds:uri="d0a97516-ea43-4b0c-98ea-063649478c1e"/>
    <ds:schemaRef ds:uri="ea8f507e-ee49-48e0-a8e2-ab781de5ef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89AC7C-DB08-40F9-B7FF-7F438797C0B6}">
  <ds:schemaRefs>
    <ds:schemaRef ds:uri="63d31250-ea00-458f-94f6-af4a64f37f97"/>
    <ds:schemaRef ds:uri="d0a97516-ea43-4b0c-98ea-063649478c1e"/>
    <ds:schemaRef ds:uri="ea8f507e-ee49-48e0-a8e2-ab781de5ef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Widescreen</PresentationFormat>
  <Paragraphs>109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Calibri</vt:lpstr>
      <vt:lpstr>2021 EE</vt:lpstr>
      <vt:lpstr>Heat Pump Rebate Processing Update</vt:lpstr>
      <vt:lpstr>CT: 2024 Heat Pump &amp; HPWH Rebate Submission </vt:lpstr>
      <vt:lpstr>Energize CT 2024 Program Updates </vt:lpstr>
      <vt:lpstr>Heat Pump Pipeline</vt:lpstr>
      <vt:lpstr>PowerPoint Presentation</vt:lpstr>
      <vt:lpstr>Eversource: 2024 Heat Pump &amp; HPWH Rebate Submission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Cummings, Gina-Marie</dc:creator>
  <cp:lastModifiedBy>Araujo, Ronald J</cp:lastModifiedBy>
  <cp:revision>4</cp:revision>
  <cp:lastPrinted>2024-03-13T13:45:25Z</cp:lastPrinted>
  <dcterms:created xsi:type="dcterms:W3CDTF">2021-03-31T12:50:36Z</dcterms:created>
  <dcterms:modified xsi:type="dcterms:W3CDTF">2024-06-12T13:17:38Z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0x0101002DCFE916C886014592BF723422541486</vt:lpwstr>
  </property>
  <property fmtid="{D5CDD505-2E9C-101B-9397-08002B2CF9AE}" pid="3" name="MediaServiceImageTags">
    <vt:lpwstr/>
  </property>
</Properties>
</file>