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5321" r:id="rId5"/>
    <p:sldId id="271" r:id="rId6"/>
    <p:sldId id="282" r:id="rId7"/>
    <p:sldId id="5325" r:id="rId8"/>
    <p:sldId id="5326" r:id="rId9"/>
    <p:sldId id="5327" r:id="rId10"/>
    <p:sldId id="298" r:id="rId11"/>
    <p:sldId id="5324" r:id="rId12"/>
    <p:sldId id="5322" r:id="rId13"/>
    <p:sldId id="5319" r:id="rId14"/>
    <p:sldId id="299" r:id="rId15"/>
    <p:sldId id="287"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ADC00B-899F-714B-A7F6-2703E3A6D67B}" name="Philip Mosenthal" initials="PM" userId="S::Philip.Mosenthal@nv5.com::c504ee40-c70e-41e0-9326-ecff125b0a8b" providerId="AD"/>
  <p188:author id="{6BE40B3D-9AA4-156E-42DE-1183D6C7EEE6}" name="Stacy Sherwood" initials="SS" userId="S::SSherwood@energyfuturesgroup.com::384600a7-eb26-4e13-a05a-af535878e3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44BA7-EF1A-436C-A3EB-5C2EE191B496}" v="4" dt="2024-06-12T13:08:46.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0"/>
    <p:restoredTop sz="83240" autoAdjust="0"/>
  </p:normalViewPr>
  <p:slideViewPr>
    <p:cSldViewPr snapToGrid="0">
      <p:cViewPr varScale="1">
        <p:scale>
          <a:sx n="80" d="100"/>
          <a:sy n="80" d="100"/>
        </p:scale>
        <p:origin x="73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615E0-97CF-420A-B4FC-7595743B12C3}"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BC476-1D11-4509-A86E-2C42894B9526}" type="slidenum">
              <a:rPr lang="en-US" smtClean="0"/>
              <a:t>‹#›</a:t>
            </a:fld>
            <a:endParaRPr lang="en-US"/>
          </a:p>
        </p:txBody>
      </p:sp>
    </p:spTree>
    <p:extLst>
      <p:ext uri="{BB962C8B-B14F-4D97-AF65-F5344CB8AC3E}">
        <p14:creationId xmlns:p14="http://schemas.microsoft.com/office/powerpoint/2010/main" val="3670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Residential- HVAC budget and savings</a:t>
            </a:r>
          </a:p>
          <a:p>
            <a:r>
              <a:rPr lang="en-US" dirty="0"/>
              <a:t>C&amp;I – SBEA and Energy Opportunities budget and savings</a:t>
            </a:r>
          </a:p>
          <a:p>
            <a:r>
              <a:rPr lang="en-US" dirty="0"/>
              <a:t>Overestimated because it includes weatherization measures for the C&amp;I programs</a:t>
            </a:r>
          </a:p>
        </p:txBody>
      </p:sp>
      <p:sp>
        <p:nvSpPr>
          <p:cNvPr id="4" name="Slide Number Placeholder 3"/>
          <p:cNvSpPr>
            <a:spLocks noGrp="1"/>
          </p:cNvSpPr>
          <p:nvPr>
            <p:ph type="sldNum" sz="quarter" idx="5"/>
          </p:nvPr>
        </p:nvSpPr>
        <p:spPr/>
        <p:txBody>
          <a:bodyPr/>
          <a:lstStyle/>
          <a:p>
            <a:fld id="{3F6BC476-1D11-4509-A86E-2C42894B9526}" type="slidenum">
              <a:rPr lang="en-US" smtClean="0"/>
              <a:t>4</a:t>
            </a:fld>
            <a:endParaRPr lang="en-US"/>
          </a:p>
        </p:txBody>
      </p:sp>
    </p:spTree>
    <p:extLst>
      <p:ext uri="{BB962C8B-B14F-4D97-AF65-F5344CB8AC3E}">
        <p14:creationId xmlns:p14="http://schemas.microsoft.com/office/powerpoint/2010/main" val="126681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BC476-1D11-4509-A86E-2C42894B9526}" type="slidenum">
              <a:rPr lang="en-US" smtClean="0"/>
              <a:t>6</a:t>
            </a:fld>
            <a:endParaRPr lang="en-US"/>
          </a:p>
        </p:txBody>
      </p:sp>
    </p:spTree>
    <p:extLst>
      <p:ext uri="{BB962C8B-B14F-4D97-AF65-F5344CB8AC3E}">
        <p14:creationId xmlns:p14="http://schemas.microsoft.com/office/powerpoint/2010/main" val="241792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I would explicitly add doing joint electric/gas programs and the gas funds supporting any gas to electric electrification. That way, gas can fund but arguably not have total control over delivery of electrification and the electric utilities can take the lead. This is probably best given that the gas and electric territories for each PA do not well align geographically. Why leasing vs. incentives for gas utility support of HPs? Do we have examples of other utilities doing such programs? I know that Avangrid has/had a water heating leasing program, but don’t know if it includes HPWHs.</a:t>
            </a:r>
            <a:endParaRPr lang="en-US" dirty="0"/>
          </a:p>
        </p:txBody>
      </p:sp>
      <p:sp>
        <p:nvSpPr>
          <p:cNvPr id="4" name="Slide Number Placeholder 3"/>
          <p:cNvSpPr>
            <a:spLocks noGrp="1"/>
          </p:cNvSpPr>
          <p:nvPr>
            <p:ph type="sldNum" sz="quarter" idx="5"/>
          </p:nvPr>
        </p:nvSpPr>
        <p:spPr/>
        <p:txBody>
          <a:bodyPr/>
          <a:lstStyle/>
          <a:p>
            <a:fld id="{3F6BC476-1D11-4509-A86E-2C42894B9526}" type="slidenum">
              <a:rPr lang="en-US" smtClean="0"/>
              <a:t>8</a:t>
            </a:fld>
            <a:endParaRPr lang="en-US"/>
          </a:p>
        </p:txBody>
      </p:sp>
    </p:spTree>
    <p:extLst>
      <p:ext uri="{BB962C8B-B14F-4D97-AF65-F5344CB8AC3E}">
        <p14:creationId xmlns:p14="http://schemas.microsoft.com/office/powerpoint/2010/main" val="309683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PURA gets to approve any cost recovery so PAs will not do without PURA approval because they would be as significant risk. However, there is tons of opportunity for the gas utilities to fund gas to electric electrification which seems fine because that does indeed result in gas savings, and is serving customers who have paid in. So, I would focus on pushing that rather than gas utilities working in oil/propane buildings.</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F6BC476-1D11-4509-A86E-2C42894B9526}" type="slidenum">
              <a:rPr lang="en-US" smtClean="0"/>
              <a:t>10</a:t>
            </a:fld>
            <a:endParaRPr lang="en-US"/>
          </a:p>
        </p:txBody>
      </p:sp>
    </p:spTree>
    <p:extLst>
      <p:ext uri="{BB962C8B-B14F-4D97-AF65-F5344CB8AC3E}">
        <p14:creationId xmlns:p14="http://schemas.microsoft.com/office/powerpoint/2010/main" val="192965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BC476-1D11-4509-A86E-2C42894B9526}" type="slidenum">
              <a:rPr lang="en-US" smtClean="0"/>
              <a:t>11</a:t>
            </a:fld>
            <a:endParaRPr lang="en-US"/>
          </a:p>
        </p:txBody>
      </p:sp>
    </p:spTree>
    <p:extLst>
      <p:ext uri="{BB962C8B-B14F-4D97-AF65-F5344CB8AC3E}">
        <p14:creationId xmlns:p14="http://schemas.microsoft.com/office/powerpoint/2010/main" val="2946578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UI">
    <p:spTree>
      <p:nvGrpSpPr>
        <p:cNvPr id="1" name=""/>
        <p:cNvGrpSpPr/>
        <p:nvPr/>
      </p:nvGrpSpPr>
      <p:grpSpPr>
        <a:xfrm>
          <a:off x="0" y="0"/>
          <a:ext cx="0" cy="0"/>
          <a:chOff x="0" y="0"/>
          <a:chExt cx="0" cy="0"/>
        </a:xfrm>
      </p:grpSpPr>
      <p:pic>
        <p:nvPicPr>
          <p:cNvPr id="12" name="Picture 11" descr="A picture containing logo&#10;&#10;Description automatically generated">
            <a:extLst>
              <a:ext uri="{FF2B5EF4-FFF2-40B4-BE49-F238E27FC236}">
                <a16:creationId xmlns:a16="http://schemas.microsoft.com/office/drawing/2014/main" id="{80F0BD5C-ACEC-4C64-B5A9-27F9730439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326" t="28315"/>
          <a:stretch/>
        </p:blipFill>
        <p:spPr>
          <a:xfrm>
            <a:off x="0" y="5088176"/>
            <a:ext cx="3698486" cy="1465861"/>
          </a:xfrm>
          <a:prstGeom prst="rect">
            <a:avLst/>
          </a:prstGeom>
        </p:spPr>
      </p:pic>
      <p:sp>
        <p:nvSpPr>
          <p:cNvPr id="4" name="Rectangle 3">
            <a:extLst>
              <a:ext uri="{FF2B5EF4-FFF2-40B4-BE49-F238E27FC236}">
                <a16:creationId xmlns:a16="http://schemas.microsoft.com/office/drawing/2014/main" id="{7BF6ED58-864E-F142-BE9D-84CC50B00BBF}"/>
              </a:ext>
            </a:extLst>
          </p:cNvPr>
          <p:cNvSpPr/>
          <p:nvPr userDrawn="1"/>
        </p:nvSpPr>
        <p:spPr>
          <a:xfrm>
            <a:off x="0" y="6250075"/>
            <a:ext cx="12218796" cy="607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2B6F88B-B9F3-E94B-8725-4C3D34BC6E50}"/>
              </a:ext>
            </a:extLst>
          </p:cNvPr>
          <p:cNvSpPr/>
          <p:nvPr userDrawn="1"/>
        </p:nvSpPr>
        <p:spPr>
          <a:xfrm>
            <a:off x="-26796" y="6234102"/>
            <a:ext cx="12218796"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1FD49C3D-36FB-2143-8909-85A1D2B0588F}"/>
              </a:ext>
            </a:extLst>
          </p:cNvPr>
          <p:cNvSpPr>
            <a:spLocks noGrp="1"/>
          </p:cNvSpPr>
          <p:nvPr>
            <p:ph type="ctrTitle"/>
          </p:nvPr>
        </p:nvSpPr>
        <p:spPr>
          <a:xfrm>
            <a:off x="4592850" y="437753"/>
            <a:ext cx="7126514" cy="2387600"/>
          </a:xfrm>
        </p:spPr>
        <p:txBody>
          <a:bodyPr anchor="b"/>
          <a:lstStyle>
            <a:lvl1pPr algn="r">
              <a:defRPr sz="6000" b="1">
                <a:latin typeface="+mj-lt"/>
              </a:defRPr>
            </a:lvl1pPr>
          </a:lstStyle>
          <a:p>
            <a:r>
              <a:rPr lang="en-US"/>
              <a:t>Click to edit Master title style</a:t>
            </a:r>
          </a:p>
        </p:txBody>
      </p:sp>
      <p:sp>
        <p:nvSpPr>
          <p:cNvPr id="11" name="Subtitle 2">
            <a:extLst>
              <a:ext uri="{FF2B5EF4-FFF2-40B4-BE49-F238E27FC236}">
                <a16:creationId xmlns:a16="http://schemas.microsoft.com/office/drawing/2014/main" id="{8D26D656-DF76-3C41-ACA0-B262DFF48211}"/>
              </a:ext>
            </a:extLst>
          </p:cNvPr>
          <p:cNvSpPr>
            <a:spLocks noGrp="1"/>
          </p:cNvSpPr>
          <p:nvPr>
            <p:ph type="subTitle" idx="1"/>
          </p:nvPr>
        </p:nvSpPr>
        <p:spPr>
          <a:xfrm>
            <a:off x="8250449" y="2904850"/>
            <a:ext cx="3468915" cy="827881"/>
          </a:xfrm>
        </p:spPr>
        <p:txBody>
          <a:bodyPr/>
          <a:lstStyle>
            <a:lvl1pPr marL="0" indent="0" algn="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Date Placeholder 3">
            <a:extLst>
              <a:ext uri="{FF2B5EF4-FFF2-40B4-BE49-F238E27FC236}">
                <a16:creationId xmlns:a16="http://schemas.microsoft.com/office/drawing/2014/main" id="{B50463F3-2FE1-2242-B807-139BB6C50664}"/>
              </a:ext>
            </a:extLst>
          </p:cNvPr>
          <p:cNvSpPr>
            <a:spLocks noGrp="1"/>
          </p:cNvSpPr>
          <p:nvPr>
            <p:ph type="dt" sz="half" idx="10"/>
          </p:nvPr>
        </p:nvSpPr>
        <p:spPr>
          <a:xfrm>
            <a:off x="8976164" y="72628"/>
            <a:ext cx="2743200" cy="365125"/>
          </a:xfrm>
          <a:prstGeom prst="rect">
            <a:avLst/>
          </a:prstGeom>
        </p:spPr>
        <p:txBody>
          <a:bodyPr/>
          <a:lstStyle>
            <a:lvl1pPr algn="r">
              <a:defRPr>
                <a:solidFill>
                  <a:schemeClr val="tx1">
                    <a:lumMod val="50000"/>
                    <a:lumOff val="50000"/>
                  </a:schemeClr>
                </a:solidFill>
              </a:defRPr>
            </a:lvl1pPr>
          </a:lstStyle>
          <a:p>
            <a:fld id="{E16410A6-1121-614C-93E3-1148DBFABACE}" type="datetime4">
              <a:rPr lang="en-US" smtClean="0"/>
              <a:pPr/>
              <a:t>June 11, 2024</a:t>
            </a:fld>
            <a:endParaRPr lang="en-US"/>
          </a:p>
        </p:txBody>
      </p:sp>
    </p:spTree>
    <p:extLst>
      <p:ext uri="{BB962C8B-B14F-4D97-AF65-F5344CB8AC3E}">
        <p14:creationId xmlns:p14="http://schemas.microsoft.com/office/powerpoint/2010/main" val="52013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i Quote or Agenda Item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2589" y="990792"/>
            <a:ext cx="4756751" cy="4756751"/>
          </a:xfrm>
          <a:prstGeom prst="rect">
            <a:avLst/>
          </a:prstGeom>
        </p:spPr>
      </p:pic>
      <p:sp>
        <p:nvSpPr>
          <p:cNvPr id="7" name="Picture Placeholder 4">
            <a:extLst>
              <a:ext uri="{FF2B5EF4-FFF2-40B4-BE49-F238E27FC236}">
                <a16:creationId xmlns:a16="http://schemas.microsoft.com/office/drawing/2014/main" id="{FFB6C8BF-287C-4DFF-AD1F-68570D90A793}"/>
              </a:ext>
            </a:extLst>
          </p:cNvPr>
          <p:cNvSpPr>
            <a:spLocks noGrp="1"/>
          </p:cNvSpPr>
          <p:nvPr>
            <p:ph type="pic" sz="quarter" idx="12"/>
          </p:nvPr>
        </p:nvSpPr>
        <p:spPr>
          <a:xfrm>
            <a:off x="642715" y="1000919"/>
            <a:ext cx="4746625" cy="4746625"/>
          </a:xfrm>
        </p:spPr>
        <p:txBody>
          <a:bodyPr/>
          <a:lstStyle/>
          <a:p>
            <a:endParaRPr lang="en-US"/>
          </a:p>
        </p:txBody>
      </p:sp>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1"/>
                </a:solidFill>
              </a:defRPr>
            </a:lvl1pPr>
            <a:lvl2pPr marL="457200" indent="0">
              <a:buNone/>
              <a:defRPr/>
            </a:lvl2pPr>
          </a:lstStyle>
          <a:p>
            <a:pPr lvl="0"/>
            <a:r>
              <a:rPr lang="en-US"/>
              <a:t>Click to edit Master text styles</a:t>
            </a:r>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1">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48028394-FE90-44ED-94C7-3B8373441A11}"/>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3786357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si Quote or Agenda Item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2714" y="1000919"/>
            <a:ext cx="4759945" cy="4759945"/>
          </a:xfrm>
          <a:prstGeom prst="rect">
            <a:avLst/>
          </a:prstGeom>
        </p:spPr>
      </p:pic>
      <p:sp>
        <p:nvSpPr>
          <p:cNvPr id="7" name="Picture Placeholder 4">
            <a:extLst>
              <a:ext uri="{FF2B5EF4-FFF2-40B4-BE49-F238E27FC236}">
                <a16:creationId xmlns:a16="http://schemas.microsoft.com/office/drawing/2014/main" id="{8827509B-CD48-4C9E-A703-1877EEA00C8D}"/>
              </a:ext>
            </a:extLst>
          </p:cNvPr>
          <p:cNvSpPr>
            <a:spLocks noGrp="1"/>
          </p:cNvSpPr>
          <p:nvPr>
            <p:ph type="pic" sz="quarter" idx="12"/>
          </p:nvPr>
        </p:nvSpPr>
        <p:spPr>
          <a:xfrm>
            <a:off x="642715" y="1000919"/>
            <a:ext cx="4746625" cy="4746625"/>
          </a:xfrm>
        </p:spPr>
        <p:txBody>
          <a:bodyPr/>
          <a:lstStyle/>
          <a:p>
            <a:endParaRPr lang="en-US"/>
          </a:p>
        </p:txBody>
      </p:sp>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3"/>
                </a:solidFill>
              </a:defRPr>
            </a:lvl1pPr>
            <a:lvl2pPr marL="457200" indent="0">
              <a:buNone/>
              <a:defRPr/>
            </a:lvl2pPr>
          </a:lstStyle>
          <a:p>
            <a:pPr lvl="0"/>
            <a:r>
              <a:rPr lang="en-US"/>
              <a:t>Click to edit Master text styles</a:t>
            </a:r>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3">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C68E35-E82B-8343-8C49-E4D6B85279BA}"/>
              </a:ext>
            </a:extLst>
          </p:cNvPr>
          <p:cNvCxnSpPr>
            <a:cxnSpLocks/>
            <a:stCxn id="3" idx="3"/>
            <a:endCxn id="3" idx="4"/>
          </p:cNvCxnSpPr>
          <p:nvPr userDrawn="1"/>
        </p:nvCxnSpPr>
        <p:spPr>
          <a:xfrm>
            <a:off x="1308099" y="0"/>
            <a:ext cx="4749800" cy="6883400"/>
          </a:xfrm>
          <a:prstGeom prst="line">
            <a:avLst/>
          </a:prstGeom>
          <a:ln w="22225">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2FEAF7F1-5F4E-4DFC-BF2E-3EF6C5623B4B}"/>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78591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i Quote or Agenda Item 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2714" y="1014239"/>
            <a:ext cx="4746626" cy="4746626"/>
          </a:xfrm>
          <a:prstGeom prst="rect">
            <a:avLst/>
          </a:prstGeom>
        </p:spPr>
      </p:pic>
      <p:sp>
        <p:nvSpPr>
          <p:cNvPr id="7" name="Picture Placeholder 4">
            <a:extLst>
              <a:ext uri="{FF2B5EF4-FFF2-40B4-BE49-F238E27FC236}">
                <a16:creationId xmlns:a16="http://schemas.microsoft.com/office/drawing/2014/main" id="{C817AA4D-8FFE-4E99-B647-D48F5EF7432F}"/>
              </a:ext>
            </a:extLst>
          </p:cNvPr>
          <p:cNvSpPr>
            <a:spLocks noGrp="1"/>
          </p:cNvSpPr>
          <p:nvPr>
            <p:ph type="pic" sz="quarter" idx="12"/>
          </p:nvPr>
        </p:nvSpPr>
        <p:spPr>
          <a:xfrm>
            <a:off x="642715" y="1000919"/>
            <a:ext cx="4746625" cy="4746625"/>
          </a:xfrm>
        </p:spPr>
        <p:txBody>
          <a:bodyPr/>
          <a:lstStyle/>
          <a:p>
            <a:endParaRPr lang="en-US"/>
          </a:p>
        </p:txBody>
      </p:sp>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4"/>
                </a:solidFill>
              </a:defRPr>
            </a:lvl1pPr>
            <a:lvl2pPr marL="457200" indent="0">
              <a:buNone/>
              <a:defRPr/>
            </a:lvl2pPr>
          </a:lstStyle>
          <a:p>
            <a:pPr lvl="0"/>
            <a:r>
              <a:rPr lang="en-US"/>
              <a:t>Click to edit Master text styles</a:t>
            </a:r>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1270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4">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1270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282BB84B-F251-4767-8437-3D1BEA6EA357}"/>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1525067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mp;I Quote or Agenda Item 1">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55241" y="1000919"/>
            <a:ext cx="4747418" cy="4747418"/>
          </a:xfrm>
          <a:prstGeom prst="rect">
            <a:avLst/>
          </a:prstGeom>
        </p:spPr>
      </p:pic>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2"/>
                </a:solidFill>
              </a:defRPr>
            </a:lvl1pPr>
            <a:lvl2pPr marL="457200" indent="0">
              <a:buNone/>
              <a:defRPr/>
            </a:lvl2pPr>
          </a:lstStyle>
          <a:p>
            <a:pPr lvl="0"/>
            <a:r>
              <a:rPr lang="en-US"/>
              <a:t>Click to edit Master text styles</a:t>
            </a:r>
          </a:p>
        </p:txBody>
      </p:sp>
      <p:sp>
        <p:nvSpPr>
          <p:cNvPr id="7" name="Picture Placeholder 4">
            <a:extLst>
              <a:ext uri="{FF2B5EF4-FFF2-40B4-BE49-F238E27FC236}">
                <a16:creationId xmlns:a16="http://schemas.microsoft.com/office/drawing/2014/main" id="{90B7AC05-EA0C-4404-9E02-5D29871A649C}"/>
              </a:ext>
            </a:extLst>
          </p:cNvPr>
          <p:cNvSpPr>
            <a:spLocks noGrp="1"/>
          </p:cNvSpPr>
          <p:nvPr>
            <p:ph type="pic" sz="quarter" idx="12"/>
          </p:nvPr>
        </p:nvSpPr>
        <p:spPr>
          <a:xfrm>
            <a:off x="642715" y="1000919"/>
            <a:ext cx="4746625" cy="4746625"/>
          </a:xfrm>
        </p:spPr>
        <p:txBody>
          <a:bodyPr/>
          <a:lstStyle/>
          <a:p>
            <a:endParaRPr lang="en-US"/>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2">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32AC726D-4606-45B2-B229-ED857BAB5883}"/>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717527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mp;I Quote or Agenda Item 2">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55241" y="1000919"/>
            <a:ext cx="4747418" cy="4747418"/>
          </a:xfrm>
          <a:prstGeom prst="rect">
            <a:avLst/>
          </a:prstGeom>
        </p:spPr>
      </p:pic>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1"/>
                </a:solidFill>
              </a:defRPr>
            </a:lvl1pPr>
            <a:lvl2pPr marL="457200" indent="0">
              <a:buNone/>
              <a:defRPr/>
            </a:lvl2pPr>
          </a:lstStyle>
          <a:p>
            <a:pPr lvl="0"/>
            <a:r>
              <a:rPr lang="en-US"/>
              <a:t>Click to edit Master text styles</a:t>
            </a:r>
          </a:p>
        </p:txBody>
      </p:sp>
      <p:sp>
        <p:nvSpPr>
          <p:cNvPr id="7" name="Picture Placeholder 4">
            <a:extLst>
              <a:ext uri="{FF2B5EF4-FFF2-40B4-BE49-F238E27FC236}">
                <a16:creationId xmlns:a16="http://schemas.microsoft.com/office/drawing/2014/main" id="{FFB6C8BF-287C-4DFF-AD1F-68570D90A793}"/>
              </a:ext>
            </a:extLst>
          </p:cNvPr>
          <p:cNvSpPr>
            <a:spLocks noGrp="1"/>
          </p:cNvSpPr>
          <p:nvPr>
            <p:ph type="pic" sz="quarter" idx="12"/>
          </p:nvPr>
        </p:nvSpPr>
        <p:spPr>
          <a:xfrm>
            <a:off x="642715" y="1000919"/>
            <a:ext cx="4746625" cy="4746625"/>
          </a:xfrm>
        </p:spPr>
        <p:txBody>
          <a:bodyPr/>
          <a:lstStyle/>
          <a:p>
            <a:endParaRPr lang="en-US"/>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1">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48028394-FE90-44ED-94C7-3B8373441A11}"/>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2721900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mp;I Quote or Agenda Item 3">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55241" y="1000919"/>
            <a:ext cx="4747418" cy="4747418"/>
          </a:xfrm>
          <a:prstGeom prst="rect">
            <a:avLst/>
          </a:prstGeom>
        </p:spPr>
      </p:pic>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3"/>
                </a:solidFill>
              </a:defRPr>
            </a:lvl1pPr>
            <a:lvl2pPr marL="457200" indent="0">
              <a:buNone/>
              <a:defRPr/>
            </a:lvl2pPr>
          </a:lstStyle>
          <a:p>
            <a:pPr lvl="0"/>
            <a:r>
              <a:rPr lang="en-US"/>
              <a:t>Click to edit Master text styles</a:t>
            </a:r>
          </a:p>
        </p:txBody>
      </p:sp>
      <p:sp>
        <p:nvSpPr>
          <p:cNvPr id="7" name="Picture Placeholder 4">
            <a:extLst>
              <a:ext uri="{FF2B5EF4-FFF2-40B4-BE49-F238E27FC236}">
                <a16:creationId xmlns:a16="http://schemas.microsoft.com/office/drawing/2014/main" id="{8827509B-CD48-4C9E-A703-1877EEA00C8D}"/>
              </a:ext>
            </a:extLst>
          </p:cNvPr>
          <p:cNvSpPr>
            <a:spLocks noGrp="1"/>
          </p:cNvSpPr>
          <p:nvPr>
            <p:ph type="pic" sz="quarter" idx="12"/>
          </p:nvPr>
        </p:nvSpPr>
        <p:spPr>
          <a:xfrm>
            <a:off x="642715" y="1000919"/>
            <a:ext cx="4746625" cy="4746625"/>
          </a:xfrm>
        </p:spPr>
        <p:txBody>
          <a:bodyPr/>
          <a:lstStyle/>
          <a:p>
            <a:endParaRPr lang="en-US"/>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3">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C68E35-E82B-8343-8C49-E4D6B85279BA}"/>
              </a:ext>
            </a:extLst>
          </p:cNvPr>
          <p:cNvCxnSpPr>
            <a:cxnSpLocks/>
            <a:stCxn id="3" idx="3"/>
            <a:endCxn id="3" idx="4"/>
          </p:cNvCxnSpPr>
          <p:nvPr userDrawn="1"/>
        </p:nvCxnSpPr>
        <p:spPr>
          <a:xfrm>
            <a:off x="1308099" y="0"/>
            <a:ext cx="4749800" cy="6883400"/>
          </a:xfrm>
          <a:prstGeom prst="line">
            <a:avLst/>
          </a:prstGeom>
          <a:ln w="22225">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2FEAF7F1-5F4E-4DFC-BF2E-3EF6C5623B4B}"/>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757725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mp;I Quote or Agenda Item 4">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55241" y="1000919"/>
            <a:ext cx="4747418" cy="4747418"/>
          </a:xfrm>
          <a:prstGeom prst="rect">
            <a:avLst/>
          </a:prstGeom>
        </p:spPr>
      </p:pic>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4"/>
                </a:solidFill>
              </a:defRPr>
            </a:lvl1pPr>
            <a:lvl2pPr marL="457200" indent="0">
              <a:buNone/>
              <a:defRPr/>
            </a:lvl2pPr>
          </a:lstStyle>
          <a:p>
            <a:pPr lvl="0"/>
            <a:r>
              <a:rPr lang="en-US"/>
              <a:t>Click to edit Master text styles</a:t>
            </a:r>
          </a:p>
        </p:txBody>
      </p:sp>
      <p:sp>
        <p:nvSpPr>
          <p:cNvPr id="7" name="Picture Placeholder 4">
            <a:extLst>
              <a:ext uri="{FF2B5EF4-FFF2-40B4-BE49-F238E27FC236}">
                <a16:creationId xmlns:a16="http://schemas.microsoft.com/office/drawing/2014/main" id="{C817AA4D-8FFE-4E99-B647-D48F5EF7432F}"/>
              </a:ext>
            </a:extLst>
          </p:cNvPr>
          <p:cNvSpPr>
            <a:spLocks noGrp="1"/>
          </p:cNvSpPr>
          <p:nvPr>
            <p:ph type="pic" sz="quarter" idx="12"/>
          </p:nvPr>
        </p:nvSpPr>
        <p:spPr>
          <a:xfrm>
            <a:off x="642715" y="1000919"/>
            <a:ext cx="4746625" cy="4746625"/>
          </a:xfrm>
        </p:spPr>
        <p:txBody>
          <a:bodyPr/>
          <a:lstStyle/>
          <a:p>
            <a:endParaRPr lang="en-US"/>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1270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4">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1270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282BB84B-F251-4767-8437-3D1BEA6EA357}"/>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2308002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or char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71985222-1B1F-4B49-8C2F-502C9F72F5D0}"/>
              </a:ext>
            </a:extLst>
          </p:cNvPr>
          <p:cNvSpPr>
            <a:spLocks noGrp="1"/>
          </p:cNvSpPr>
          <p:nvPr>
            <p:ph type="title"/>
          </p:nvPr>
        </p:nvSpPr>
        <p:spPr>
          <a:xfrm>
            <a:off x="7728410" y="305026"/>
            <a:ext cx="3932237" cy="1600200"/>
          </a:xfrm>
        </p:spPr>
        <p:txBody>
          <a:bodyPr anchor="b"/>
          <a:lstStyle>
            <a:lvl1pPr algn="r">
              <a:defRPr sz="3200"/>
            </a:lvl1pPr>
          </a:lstStyle>
          <a:p>
            <a:r>
              <a:rPr lang="en-US"/>
              <a:t>Click to edit Master title style</a:t>
            </a:r>
          </a:p>
        </p:txBody>
      </p:sp>
      <p:sp>
        <p:nvSpPr>
          <p:cNvPr id="21" name="Freeform 20">
            <a:extLst>
              <a:ext uri="{FF2B5EF4-FFF2-40B4-BE49-F238E27FC236}">
                <a16:creationId xmlns:a16="http://schemas.microsoft.com/office/drawing/2014/main" id="{E47ED850-8191-2344-BBFE-13A6C3E97809}"/>
              </a:ext>
            </a:extLst>
          </p:cNvPr>
          <p:cNvSpPr/>
          <p:nvPr userDrawn="1"/>
        </p:nvSpPr>
        <p:spPr>
          <a:xfrm>
            <a:off x="0"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bg1">
              <a:lumMod val="95000"/>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0596495F-CCAD-0B48-B69B-60A419C90FF2}"/>
              </a:ext>
            </a:extLst>
          </p:cNvPr>
          <p:cNvCxnSpPr>
            <a:stCxn id="21" idx="3"/>
            <a:endCxn id="21" idx="4"/>
          </p:cNvCxnSpPr>
          <p:nvPr userDrawn="1"/>
        </p:nvCxnSpPr>
        <p:spPr>
          <a:xfrm>
            <a:off x="1308100" y="0"/>
            <a:ext cx="4749800" cy="6883400"/>
          </a:xfrm>
          <a:prstGeom prst="line">
            <a:avLst/>
          </a:prstGeom>
          <a:ln w="22225">
            <a:solidFill>
              <a:schemeClr val="accent2">
                <a:alpha val="20802"/>
              </a:schemeClr>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306E29C3-EB76-4186-A15A-94C3F14B3404}"/>
              </a:ext>
            </a:extLst>
          </p:cNvPr>
          <p:cNvSpPr>
            <a:spLocks noGrp="1"/>
          </p:cNvSpPr>
          <p:nvPr>
            <p:ph type="chart" sz="quarter" idx="10"/>
          </p:nvPr>
        </p:nvSpPr>
        <p:spPr>
          <a:xfrm>
            <a:off x="2608717" y="2293033"/>
            <a:ext cx="9051930" cy="4281713"/>
          </a:xfrm>
        </p:spPr>
        <p:txBody>
          <a:bodyPr/>
          <a:lstStyle/>
          <a:p>
            <a:endParaRPr lang="en-US"/>
          </a:p>
        </p:txBody>
      </p:sp>
      <p:sp>
        <p:nvSpPr>
          <p:cNvPr id="7" name="Slide Number Placeholder 3">
            <a:extLst>
              <a:ext uri="{FF2B5EF4-FFF2-40B4-BE49-F238E27FC236}">
                <a16:creationId xmlns:a16="http://schemas.microsoft.com/office/drawing/2014/main" id="{9BAF4A4A-29FE-4C95-B4DB-630092DC9AA6}"/>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1045008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E47ED850-8191-2344-BBFE-13A6C3E97809}"/>
              </a:ext>
            </a:extLst>
          </p:cNvPr>
          <p:cNvSpPr/>
          <p:nvPr userDrawn="1"/>
        </p:nvSpPr>
        <p:spPr>
          <a:xfrm>
            <a:off x="0"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bg1">
              <a:lumMod val="95000"/>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71985222-1B1F-4B49-8C2F-502C9F72F5D0}"/>
              </a:ext>
            </a:extLst>
          </p:cNvPr>
          <p:cNvSpPr>
            <a:spLocks noGrp="1"/>
          </p:cNvSpPr>
          <p:nvPr>
            <p:ph type="title"/>
          </p:nvPr>
        </p:nvSpPr>
        <p:spPr>
          <a:xfrm>
            <a:off x="7728410" y="305026"/>
            <a:ext cx="3932237" cy="1600200"/>
          </a:xfrm>
        </p:spPr>
        <p:txBody>
          <a:bodyPr anchor="b"/>
          <a:lstStyle>
            <a:lvl1pPr algn="r">
              <a:defRPr sz="3200"/>
            </a:lvl1pPr>
          </a:lstStyle>
          <a:p>
            <a:r>
              <a:rPr lang="en-US"/>
              <a:t>Click to edit Master title style</a:t>
            </a:r>
          </a:p>
        </p:txBody>
      </p:sp>
      <p:cxnSp>
        <p:nvCxnSpPr>
          <p:cNvPr id="22" name="Straight Connector 21">
            <a:extLst>
              <a:ext uri="{FF2B5EF4-FFF2-40B4-BE49-F238E27FC236}">
                <a16:creationId xmlns:a16="http://schemas.microsoft.com/office/drawing/2014/main" id="{0596495F-CCAD-0B48-B69B-60A419C90FF2}"/>
              </a:ext>
            </a:extLst>
          </p:cNvPr>
          <p:cNvCxnSpPr>
            <a:stCxn id="21" idx="3"/>
            <a:endCxn id="21" idx="4"/>
          </p:cNvCxnSpPr>
          <p:nvPr userDrawn="1"/>
        </p:nvCxnSpPr>
        <p:spPr>
          <a:xfrm>
            <a:off x="1308100" y="0"/>
            <a:ext cx="4749800" cy="6883400"/>
          </a:xfrm>
          <a:prstGeom prst="line">
            <a:avLst/>
          </a:prstGeom>
          <a:ln w="22225">
            <a:solidFill>
              <a:schemeClr val="accent2">
                <a:alpha val="20802"/>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9BAF4A4A-29FE-4C95-B4DB-630092DC9AA6}"/>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
        <p:nvSpPr>
          <p:cNvPr id="4" name="Table Placeholder 3">
            <a:extLst>
              <a:ext uri="{FF2B5EF4-FFF2-40B4-BE49-F238E27FC236}">
                <a16:creationId xmlns:a16="http://schemas.microsoft.com/office/drawing/2014/main" id="{B8F9EA94-F86B-4E68-8CA5-A265EFF81257}"/>
              </a:ext>
            </a:extLst>
          </p:cNvPr>
          <p:cNvSpPr>
            <a:spLocks noGrp="1"/>
          </p:cNvSpPr>
          <p:nvPr>
            <p:ph type="tbl" sz="quarter" idx="11"/>
          </p:nvPr>
        </p:nvSpPr>
        <p:spPr>
          <a:xfrm>
            <a:off x="2609850" y="2293938"/>
            <a:ext cx="9050338" cy="4259262"/>
          </a:xfrm>
        </p:spPr>
        <p:txBody>
          <a:bodyPr/>
          <a:lstStyle/>
          <a:p>
            <a:endParaRPr lang="en-US"/>
          </a:p>
        </p:txBody>
      </p:sp>
    </p:spTree>
    <p:extLst>
      <p:ext uri="{BB962C8B-B14F-4D97-AF65-F5344CB8AC3E}">
        <p14:creationId xmlns:p14="http://schemas.microsoft.com/office/powerpoint/2010/main" val="3656827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4" name="Graphic 3" descr="Monthly calendar with solid fill">
            <a:extLst>
              <a:ext uri="{FF2B5EF4-FFF2-40B4-BE49-F238E27FC236}">
                <a16:creationId xmlns:a16="http://schemas.microsoft.com/office/drawing/2014/main" id="{CBB4AE49-2AC2-3045-AA38-E9CF06A6D93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00955" y="521590"/>
            <a:ext cx="4203691" cy="4203691"/>
          </a:xfrm>
          <a:prstGeom prst="rect">
            <a:avLst/>
          </a:prstGeom>
        </p:spPr>
      </p:pic>
      <p:sp>
        <p:nvSpPr>
          <p:cNvPr id="13" name="Text Placeholder 12">
            <a:extLst>
              <a:ext uri="{FF2B5EF4-FFF2-40B4-BE49-F238E27FC236}">
                <a16:creationId xmlns:a16="http://schemas.microsoft.com/office/drawing/2014/main" id="{3827C15D-900E-4BB7-B081-A427C3DD26D3}"/>
              </a:ext>
            </a:extLst>
          </p:cNvPr>
          <p:cNvSpPr>
            <a:spLocks noGrp="1"/>
          </p:cNvSpPr>
          <p:nvPr>
            <p:ph type="body" sz="quarter" idx="10" hasCustomPrompt="1"/>
          </p:nvPr>
        </p:nvSpPr>
        <p:spPr>
          <a:xfrm>
            <a:off x="387353" y="4234564"/>
            <a:ext cx="2198495" cy="604441"/>
          </a:xfrm>
        </p:spPr>
        <p:txBody>
          <a:bodyPr>
            <a:normAutofit/>
          </a:bodyPr>
          <a:lstStyle>
            <a:lvl1pPr algn="ctr">
              <a:defRPr sz="2000" b="1" spc="0">
                <a:solidFill>
                  <a:schemeClr val="tx1">
                    <a:lumMod val="50000"/>
                    <a:lumOff val="50000"/>
                  </a:schemeClr>
                </a:solidFill>
              </a:defRPr>
            </a:lvl1pPr>
            <a:lvl2pPr marL="457200" indent="0">
              <a:buNone/>
              <a:defRPr/>
            </a:lvl2pPr>
          </a:lstStyle>
          <a:p>
            <a:pPr lvl="0"/>
            <a:r>
              <a:rPr lang="en-US"/>
              <a:t>Click to edit master text styles</a:t>
            </a:r>
          </a:p>
        </p:txBody>
      </p:sp>
      <p:sp>
        <p:nvSpPr>
          <p:cNvPr id="18" name="Text Placeholder 17">
            <a:extLst>
              <a:ext uri="{FF2B5EF4-FFF2-40B4-BE49-F238E27FC236}">
                <a16:creationId xmlns:a16="http://schemas.microsoft.com/office/drawing/2014/main" id="{84302A94-9527-4E62-9E69-6ACC17BDDA53}"/>
              </a:ext>
            </a:extLst>
          </p:cNvPr>
          <p:cNvSpPr>
            <a:spLocks noGrp="1"/>
          </p:cNvSpPr>
          <p:nvPr>
            <p:ph type="body" sz="quarter" idx="11"/>
          </p:nvPr>
        </p:nvSpPr>
        <p:spPr>
          <a:xfrm>
            <a:off x="387353" y="4886039"/>
            <a:ext cx="2198495" cy="922365"/>
          </a:xfrm>
        </p:spPr>
        <p:txBody>
          <a:bodyPr/>
          <a:lstStyle>
            <a:lvl1pPr algn="ctr">
              <a:defRPr>
                <a:solidFill>
                  <a:schemeClr val="tx1">
                    <a:lumMod val="50000"/>
                    <a:lumOff val="50000"/>
                  </a:schemeClr>
                </a:solidFill>
              </a:defRPr>
            </a:lvl1pPr>
          </a:lstStyle>
          <a:p>
            <a:pPr lvl="0"/>
            <a:r>
              <a:rPr lang="en-US"/>
              <a:t>Click to edit Master text styles</a:t>
            </a:r>
          </a:p>
        </p:txBody>
      </p:sp>
      <p:sp>
        <p:nvSpPr>
          <p:cNvPr id="37" name="Rectangle 36">
            <a:extLst>
              <a:ext uri="{FF2B5EF4-FFF2-40B4-BE49-F238E27FC236}">
                <a16:creationId xmlns:a16="http://schemas.microsoft.com/office/drawing/2014/main" id="{ABD5D2F8-78A9-E64D-A408-016885ED9134}"/>
              </a:ext>
            </a:extLst>
          </p:cNvPr>
          <p:cNvSpPr/>
          <p:nvPr userDrawn="1"/>
        </p:nvSpPr>
        <p:spPr>
          <a:xfrm>
            <a:off x="6096001" y="-25400"/>
            <a:ext cx="3606800" cy="6908800"/>
          </a:xfrm>
          <a:prstGeom prst="rect">
            <a:avLst/>
          </a:prstGeom>
          <a:solidFill>
            <a:schemeClr val="tx2">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D49AA145-88B3-634F-801D-E1150ED73FCE}"/>
              </a:ext>
            </a:extLst>
          </p:cNvPr>
          <p:cNvCxnSpPr/>
          <p:nvPr userDrawn="1"/>
        </p:nvCxnSpPr>
        <p:spPr>
          <a:xfrm>
            <a:off x="9702801" y="-12700"/>
            <a:ext cx="0" cy="6896100"/>
          </a:xfrm>
          <a:prstGeom prst="line">
            <a:avLst/>
          </a:prstGeom>
          <a:ln w="22225">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F634925-A85A-48D2-A1D5-D19C6019ED72}"/>
              </a:ext>
            </a:extLst>
          </p:cNvPr>
          <p:cNvSpPr>
            <a:spLocks noGrp="1"/>
          </p:cNvSpPr>
          <p:nvPr>
            <p:ph type="title" hasCustomPrompt="1"/>
          </p:nvPr>
        </p:nvSpPr>
        <p:spPr>
          <a:xfrm>
            <a:off x="2963788" y="105508"/>
            <a:ext cx="8195274" cy="1325563"/>
          </a:xfrm>
        </p:spPr>
        <p:txBody>
          <a:bodyPr/>
          <a:lstStyle>
            <a:lvl1pPr algn="r">
              <a:defRPr/>
            </a:lvl1pPr>
          </a:lstStyle>
          <a:p>
            <a:r>
              <a:rPr lang="en-US"/>
              <a:t>Timeline</a:t>
            </a:r>
          </a:p>
        </p:txBody>
      </p:sp>
      <p:sp>
        <p:nvSpPr>
          <p:cNvPr id="47" name="Text Placeholder 12">
            <a:extLst>
              <a:ext uri="{FF2B5EF4-FFF2-40B4-BE49-F238E27FC236}">
                <a16:creationId xmlns:a16="http://schemas.microsoft.com/office/drawing/2014/main" id="{B7449DBF-C13E-704B-B14F-575E8DFECED3}"/>
              </a:ext>
            </a:extLst>
          </p:cNvPr>
          <p:cNvSpPr>
            <a:spLocks noGrp="1"/>
          </p:cNvSpPr>
          <p:nvPr>
            <p:ph type="body" sz="quarter" idx="12" hasCustomPrompt="1"/>
          </p:nvPr>
        </p:nvSpPr>
        <p:spPr>
          <a:xfrm>
            <a:off x="2697871" y="4234564"/>
            <a:ext cx="2198495" cy="604441"/>
          </a:xfrm>
        </p:spPr>
        <p:txBody>
          <a:bodyPr>
            <a:normAutofit/>
          </a:bodyPr>
          <a:lstStyle>
            <a:lvl1pPr algn="ctr">
              <a:defRPr sz="2000" b="1" spc="0">
                <a:solidFill>
                  <a:schemeClr val="tx1">
                    <a:lumMod val="50000"/>
                    <a:lumOff val="50000"/>
                  </a:schemeClr>
                </a:solidFill>
              </a:defRPr>
            </a:lvl1pPr>
            <a:lvl2pPr marL="457200" indent="0">
              <a:buNone/>
              <a:defRPr/>
            </a:lvl2pPr>
          </a:lstStyle>
          <a:p>
            <a:pPr lvl="0"/>
            <a:r>
              <a:rPr lang="en-US"/>
              <a:t>Click to edit master text styles</a:t>
            </a:r>
          </a:p>
        </p:txBody>
      </p:sp>
      <p:sp>
        <p:nvSpPr>
          <p:cNvPr id="48" name="Text Placeholder 17">
            <a:extLst>
              <a:ext uri="{FF2B5EF4-FFF2-40B4-BE49-F238E27FC236}">
                <a16:creationId xmlns:a16="http://schemas.microsoft.com/office/drawing/2014/main" id="{00C5EA5E-4FD2-1B4B-BE48-81EBF86A0AD2}"/>
              </a:ext>
            </a:extLst>
          </p:cNvPr>
          <p:cNvSpPr>
            <a:spLocks noGrp="1"/>
          </p:cNvSpPr>
          <p:nvPr>
            <p:ph type="body" sz="quarter" idx="13"/>
          </p:nvPr>
        </p:nvSpPr>
        <p:spPr>
          <a:xfrm>
            <a:off x="2697871" y="4886039"/>
            <a:ext cx="2198495" cy="922365"/>
          </a:xfrm>
        </p:spPr>
        <p:txBody>
          <a:bodyPr/>
          <a:lstStyle>
            <a:lvl1pPr algn="ctr">
              <a:defRPr>
                <a:solidFill>
                  <a:schemeClr val="tx1">
                    <a:lumMod val="50000"/>
                    <a:lumOff val="50000"/>
                  </a:schemeClr>
                </a:solidFill>
              </a:defRPr>
            </a:lvl1pPr>
          </a:lstStyle>
          <a:p>
            <a:pPr lvl="0"/>
            <a:r>
              <a:rPr lang="en-US"/>
              <a:t>Click to edit Master text styles</a:t>
            </a:r>
          </a:p>
        </p:txBody>
      </p:sp>
      <p:sp>
        <p:nvSpPr>
          <p:cNvPr id="60" name="Text Placeholder 12">
            <a:extLst>
              <a:ext uri="{FF2B5EF4-FFF2-40B4-BE49-F238E27FC236}">
                <a16:creationId xmlns:a16="http://schemas.microsoft.com/office/drawing/2014/main" id="{62DECA80-15F7-3641-9B56-1D277E75823D}"/>
              </a:ext>
            </a:extLst>
          </p:cNvPr>
          <p:cNvSpPr>
            <a:spLocks noGrp="1"/>
          </p:cNvSpPr>
          <p:nvPr>
            <p:ph type="body" sz="quarter" idx="14" hasCustomPrompt="1"/>
          </p:nvPr>
        </p:nvSpPr>
        <p:spPr>
          <a:xfrm>
            <a:off x="5009791" y="4234564"/>
            <a:ext cx="2198495" cy="604441"/>
          </a:xfrm>
        </p:spPr>
        <p:txBody>
          <a:bodyPr>
            <a:normAutofit/>
          </a:bodyPr>
          <a:lstStyle>
            <a:lvl1pPr algn="ctr">
              <a:defRPr sz="2000" b="1" spc="0">
                <a:solidFill>
                  <a:schemeClr val="tx1">
                    <a:lumMod val="50000"/>
                    <a:lumOff val="50000"/>
                  </a:schemeClr>
                </a:solidFill>
              </a:defRPr>
            </a:lvl1pPr>
            <a:lvl2pPr marL="457200" indent="0">
              <a:buNone/>
              <a:defRPr/>
            </a:lvl2pPr>
          </a:lstStyle>
          <a:p>
            <a:pPr lvl="0"/>
            <a:r>
              <a:rPr lang="en-US"/>
              <a:t>Click to edit master text styles</a:t>
            </a:r>
          </a:p>
        </p:txBody>
      </p:sp>
      <p:sp>
        <p:nvSpPr>
          <p:cNvPr id="61" name="Text Placeholder 17">
            <a:extLst>
              <a:ext uri="{FF2B5EF4-FFF2-40B4-BE49-F238E27FC236}">
                <a16:creationId xmlns:a16="http://schemas.microsoft.com/office/drawing/2014/main" id="{550A2457-E8A8-1A44-B076-230C6684D9D9}"/>
              </a:ext>
            </a:extLst>
          </p:cNvPr>
          <p:cNvSpPr>
            <a:spLocks noGrp="1"/>
          </p:cNvSpPr>
          <p:nvPr>
            <p:ph type="body" sz="quarter" idx="15"/>
          </p:nvPr>
        </p:nvSpPr>
        <p:spPr>
          <a:xfrm>
            <a:off x="5009791" y="4886039"/>
            <a:ext cx="2198495" cy="922365"/>
          </a:xfrm>
        </p:spPr>
        <p:txBody>
          <a:bodyPr/>
          <a:lstStyle>
            <a:lvl1pPr algn="ctr">
              <a:defRPr>
                <a:solidFill>
                  <a:schemeClr val="tx1">
                    <a:lumMod val="50000"/>
                    <a:lumOff val="50000"/>
                  </a:schemeClr>
                </a:solidFill>
              </a:defRPr>
            </a:lvl1pPr>
          </a:lstStyle>
          <a:p>
            <a:pPr lvl="0"/>
            <a:r>
              <a:rPr lang="en-US"/>
              <a:t>Click to edit Master text styles</a:t>
            </a:r>
          </a:p>
        </p:txBody>
      </p:sp>
      <p:sp>
        <p:nvSpPr>
          <p:cNvPr id="63" name="Text Placeholder 12">
            <a:extLst>
              <a:ext uri="{FF2B5EF4-FFF2-40B4-BE49-F238E27FC236}">
                <a16:creationId xmlns:a16="http://schemas.microsoft.com/office/drawing/2014/main" id="{49A6379C-0F73-EF4C-985F-D8EA747FC9CC}"/>
              </a:ext>
            </a:extLst>
          </p:cNvPr>
          <p:cNvSpPr>
            <a:spLocks noGrp="1"/>
          </p:cNvSpPr>
          <p:nvPr>
            <p:ph type="body" sz="quarter" idx="16" hasCustomPrompt="1"/>
          </p:nvPr>
        </p:nvSpPr>
        <p:spPr>
          <a:xfrm>
            <a:off x="7320309" y="4234564"/>
            <a:ext cx="2198495" cy="604441"/>
          </a:xfrm>
        </p:spPr>
        <p:txBody>
          <a:bodyPr>
            <a:normAutofit/>
          </a:bodyPr>
          <a:lstStyle>
            <a:lvl1pPr algn="ctr">
              <a:defRPr sz="2000" b="1" spc="0">
                <a:solidFill>
                  <a:schemeClr val="tx1">
                    <a:lumMod val="50000"/>
                    <a:lumOff val="50000"/>
                  </a:schemeClr>
                </a:solidFill>
              </a:defRPr>
            </a:lvl1pPr>
            <a:lvl2pPr marL="457200" indent="0">
              <a:buNone/>
              <a:defRPr/>
            </a:lvl2pPr>
          </a:lstStyle>
          <a:p>
            <a:pPr lvl="0"/>
            <a:r>
              <a:rPr lang="en-US"/>
              <a:t>Click to edit master text styles</a:t>
            </a:r>
          </a:p>
        </p:txBody>
      </p:sp>
      <p:sp>
        <p:nvSpPr>
          <p:cNvPr id="64" name="Text Placeholder 17">
            <a:extLst>
              <a:ext uri="{FF2B5EF4-FFF2-40B4-BE49-F238E27FC236}">
                <a16:creationId xmlns:a16="http://schemas.microsoft.com/office/drawing/2014/main" id="{A7C7EDBF-3097-FB4F-83B2-16D010F8ECAB}"/>
              </a:ext>
            </a:extLst>
          </p:cNvPr>
          <p:cNvSpPr>
            <a:spLocks noGrp="1"/>
          </p:cNvSpPr>
          <p:nvPr>
            <p:ph type="body" sz="quarter" idx="17"/>
          </p:nvPr>
        </p:nvSpPr>
        <p:spPr>
          <a:xfrm>
            <a:off x="7320309" y="4886039"/>
            <a:ext cx="2198495" cy="922365"/>
          </a:xfrm>
        </p:spPr>
        <p:txBody>
          <a:bodyPr/>
          <a:lstStyle>
            <a:lvl1pPr algn="ctr">
              <a:defRPr>
                <a:solidFill>
                  <a:schemeClr val="tx1">
                    <a:lumMod val="50000"/>
                    <a:lumOff val="50000"/>
                  </a:schemeClr>
                </a:solidFill>
              </a:defRPr>
            </a:lvl1pPr>
          </a:lstStyle>
          <a:p>
            <a:pPr lvl="0"/>
            <a:r>
              <a:rPr lang="en-US"/>
              <a:t>Click to edit Master text styles</a:t>
            </a:r>
          </a:p>
        </p:txBody>
      </p:sp>
      <p:sp>
        <p:nvSpPr>
          <p:cNvPr id="66" name="Text Placeholder 12">
            <a:extLst>
              <a:ext uri="{FF2B5EF4-FFF2-40B4-BE49-F238E27FC236}">
                <a16:creationId xmlns:a16="http://schemas.microsoft.com/office/drawing/2014/main" id="{7754D38A-F882-CD46-9848-A3C484A8EBE3}"/>
              </a:ext>
            </a:extLst>
          </p:cNvPr>
          <p:cNvSpPr>
            <a:spLocks noGrp="1"/>
          </p:cNvSpPr>
          <p:nvPr>
            <p:ph type="body" sz="quarter" idx="18" hasCustomPrompt="1"/>
          </p:nvPr>
        </p:nvSpPr>
        <p:spPr>
          <a:xfrm>
            <a:off x="9606151" y="4234564"/>
            <a:ext cx="2198495" cy="604441"/>
          </a:xfrm>
        </p:spPr>
        <p:txBody>
          <a:bodyPr>
            <a:normAutofit/>
          </a:bodyPr>
          <a:lstStyle>
            <a:lvl1pPr algn="ctr">
              <a:defRPr sz="2000" b="1" spc="0">
                <a:solidFill>
                  <a:schemeClr val="tx1">
                    <a:lumMod val="50000"/>
                    <a:lumOff val="50000"/>
                  </a:schemeClr>
                </a:solidFill>
              </a:defRPr>
            </a:lvl1pPr>
            <a:lvl2pPr marL="457200" indent="0">
              <a:buNone/>
              <a:defRPr/>
            </a:lvl2pPr>
          </a:lstStyle>
          <a:p>
            <a:pPr lvl="0"/>
            <a:r>
              <a:rPr lang="en-US"/>
              <a:t>Click to edit master text styles</a:t>
            </a:r>
          </a:p>
        </p:txBody>
      </p:sp>
      <p:sp>
        <p:nvSpPr>
          <p:cNvPr id="67" name="Text Placeholder 17">
            <a:extLst>
              <a:ext uri="{FF2B5EF4-FFF2-40B4-BE49-F238E27FC236}">
                <a16:creationId xmlns:a16="http://schemas.microsoft.com/office/drawing/2014/main" id="{4A75CF03-58C0-864B-BFB7-476C52D036B9}"/>
              </a:ext>
            </a:extLst>
          </p:cNvPr>
          <p:cNvSpPr>
            <a:spLocks noGrp="1"/>
          </p:cNvSpPr>
          <p:nvPr>
            <p:ph type="body" sz="quarter" idx="19"/>
          </p:nvPr>
        </p:nvSpPr>
        <p:spPr>
          <a:xfrm>
            <a:off x="9606151" y="4886039"/>
            <a:ext cx="2198495" cy="922365"/>
          </a:xfrm>
        </p:spPr>
        <p:txBody>
          <a:bodyPr/>
          <a:lstStyle>
            <a:lvl1pPr algn="ctr">
              <a:defRPr>
                <a:solidFill>
                  <a:schemeClr val="tx1">
                    <a:lumMod val="50000"/>
                    <a:lumOff val="50000"/>
                  </a:schemeClr>
                </a:solidFill>
              </a:defRPr>
            </a:lvl1pPr>
          </a:lstStyle>
          <a:p>
            <a:pPr lvl="0"/>
            <a:r>
              <a:rPr lang="en-US"/>
              <a:t>Click to edit Master text styles</a:t>
            </a:r>
          </a:p>
        </p:txBody>
      </p:sp>
      <p:cxnSp>
        <p:nvCxnSpPr>
          <p:cNvPr id="12" name="Straight Arrow Connector 11">
            <a:extLst>
              <a:ext uri="{FF2B5EF4-FFF2-40B4-BE49-F238E27FC236}">
                <a16:creationId xmlns:a16="http://schemas.microsoft.com/office/drawing/2014/main" id="{3D58DAB9-7F0E-0647-97F8-04C414109DBA}"/>
              </a:ext>
            </a:extLst>
          </p:cNvPr>
          <p:cNvCxnSpPr>
            <a:cxnSpLocks/>
          </p:cNvCxnSpPr>
          <p:nvPr userDrawn="1"/>
        </p:nvCxnSpPr>
        <p:spPr>
          <a:xfrm>
            <a:off x="0" y="3619500"/>
            <a:ext cx="12014200" cy="0"/>
          </a:xfrm>
          <a:prstGeom prst="straightConnector1">
            <a:avLst/>
          </a:prstGeom>
          <a:ln w="41275">
            <a:solidFill>
              <a:schemeClr val="accent3">
                <a:alpha val="47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C3C7856-8038-204C-98E0-2B0EE85E31C3}"/>
              </a:ext>
            </a:extLst>
          </p:cNvPr>
          <p:cNvCxnSpPr>
            <a:cxnSpLocks/>
          </p:cNvCxnSpPr>
          <p:nvPr userDrawn="1"/>
        </p:nvCxnSpPr>
        <p:spPr>
          <a:xfrm>
            <a:off x="0" y="4000500"/>
            <a:ext cx="12014200" cy="0"/>
          </a:xfrm>
          <a:prstGeom prst="straightConnector1">
            <a:avLst/>
          </a:prstGeom>
          <a:ln w="41275">
            <a:solidFill>
              <a:schemeClr val="accent3">
                <a:alpha val="47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DB3E14F-841A-8D4F-9541-DEEB1D33880D}"/>
              </a:ext>
            </a:extLst>
          </p:cNvPr>
          <p:cNvSpPr/>
          <p:nvPr userDrawn="1"/>
        </p:nvSpPr>
        <p:spPr>
          <a:xfrm>
            <a:off x="1083818" y="3429000"/>
            <a:ext cx="805564" cy="80556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0ED95B2-F8B4-4545-9884-EC09CACE2239}"/>
              </a:ext>
            </a:extLst>
          </p:cNvPr>
          <p:cNvSpPr/>
          <p:nvPr userDrawn="1"/>
        </p:nvSpPr>
        <p:spPr>
          <a:xfrm>
            <a:off x="3394336" y="3429000"/>
            <a:ext cx="805564" cy="80556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CC4BE25-3982-BB46-9C91-F63CD5837CCE}"/>
              </a:ext>
            </a:extLst>
          </p:cNvPr>
          <p:cNvSpPr/>
          <p:nvPr userDrawn="1"/>
        </p:nvSpPr>
        <p:spPr>
          <a:xfrm>
            <a:off x="5706256" y="3429000"/>
            <a:ext cx="805564" cy="805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883E4ED-EDFF-3241-B748-1F5A7DFC7DB0}"/>
              </a:ext>
            </a:extLst>
          </p:cNvPr>
          <p:cNvSpPr/>
          <p:nvPr userDrawn="1"/>
        </p:nvSpPr>
        <p:spPr>
          <a:xfrm>
            <a:off x="8016774" y="3429000"/>
            <a:ext cx="805564" cy="80556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855B2663-EADD-7D40-8CFF-5715D62F73E1}"/>
              </a:ext>
            </a:extLst>
          </p:cNvPr>
          <p:cNvSpPr/>
          <p:nvPr userDrawn="1"/>
        </p:nvSpPr>
        <p:spPr>
          <a:xfrm>
            <a:off x="10302616" y="3429000"/>
            <a:ext cx="805564" cy="8055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3">
            <a:extLst>
              <a:ext uri="{FF2B5EF4-FFF2-40B4-BE49-F238E27FC236}">
                <a16:creationId xmlns:a16="http://schemas.microsoft.com/office/drawing/2014/main" id="{47714EE5-1521-4DCF-BBA2-04C81467C5CF}"/>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55373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Agenda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34925-A85A-48D2-A1D5-D19C6019ED72}"/>
              </a:ext>
            </a:extLst>
          </p:cNvPr>
          <p:cNvSpPr>
            <a:spLocks noGrp="1"/>
          </p:cNvSpPr>
          <p:nvPr>
            <p:ph type="title" hasCustomPrompt="1"/>
          </p:nvPr>
        </p:nvSpPr>
        <p:spPr>
          <a:xfrm>
            <a:off x="273335" y="0"/>
            <a:ext cx="8195274" cy="1325563"/>
          </a:xfrm>
        </p:spPr>
        <p:txBody>
          <a:bodyPr/>
          <a:lstStyle>
            <a:lvl1pPr algn="l">
              <a:defRPr/>
            </a:lvl1pPr>
          </a:lstStyle>
          <a:p>
            <a:r>
              <a:rPr lang="en-US"/>
              <a:t>Agenda</a:t>
            </a:r>
          </a:p>
        </p:txBody>
      </p:sp>
      <p:sp>
        <p:nvSpPr>
          <p:cNvPr id="13" name="Text Placeholder 12">
            <a:extLst>
              <a:ext uri="{FF2B5EF4-FFF2-40B4-BE49-F238E27FC236}">
                <a16:creationId xmlns:a16="http://schemas.microsoft.com/office/drawing/2014/main" id="{3827C15D-900E-4BB7-B081-A427C3DD26D3}"/>
              </a:ext>
            </a:extLst>
          </p:cNvPr>
          <p:cNvSpPr>
            <a:spLocks noGrp="1"/>
          </p:cNvSpPr>
          <p:nvPr>
            <p:ph type="body" sz="quarter" idx="10" hasCustomPrompt="1"/>
          </p:nvPr>
        </p:nvSpPr>
        <p:spPr>
          <a:xfrm>
            <a:off x="1208160" y="1842197"/>
            <a:ext cx="4684640" cy="352561"/>
          </a:xfrm>
        </p:spPr>
        <p:txBody>
          <a:bodyPr>
            <a:normAutofit/>
          </a:bodyPr>
          <a:lstStyle>
            <a:lvl1pPr algn="l">
              <a:defRPr sz="2000" b="1" spc="0">
                <a:solidFill>
                  <a:schemeClr val="accent2"/>
                </a:solidFill>
              </a:defRPr>
            </a:lvl1pPr>
            <a:lvl2pPr marL="457200" indent="0">
              <a:buNone/>
              <a:defRPr/>
            </a:lvl2pPr>
          </a:lstStyle>
          <a:p>
            <a:pPr lvl="0"/>
            <a:r>
              <a:rPr lang="en-US" dirty="0"/>
              <a:t>Click to edit master text styles</a:t>
            </a:r>
          </a:p>
        </p:txBody>
      </p:sp>
      <p:sp>
        <p:nvSpPr>
          <p:cNvPr id="18" name="Text Placeholder 17">
            <a:extLst>
              <a:ext uri="{FF2B5EF4-FFF2-40B4-BE49-F238E27FC236}">
                <a16:creationId xmlns:a16="http://schemas.microsoft.com/office/drawing/2014/main" id="{84302A94-9527-4E62-9E69-6ACC17BDDA53}"/>
              </a:ext>
            </a:extLst>
          </p:cNvPr>
          <p:cNvSpPr>
            <a:spLocks noGrp="1"/>
          </p:cNvSpPr>
          <p:nvPr>
            <p:ph type="body" sz="quarter" idx="11"/>
          </p:nvPr>
        </p:nvSpPr>
        <p:spPr>
          <a:xfrm>
            <a:off x="1208161" y="2234652"/>
            <a:ext cx="4684640" cy="352561"/>
          </a:xfrm>
        </p:spPr>
        <p:txBody>
          <a:bodyPr/>
          <a:lstStyle>
            <a:lvl1pPr algn="l">
              <a:defRPr/>
            </a:lvl1pPr>
          </a:lstStyle>
          <a:p>
            <a:pPr lvl="0"/>
            <a:r>
              <a:rPr lang="en-US"/>
              <a:t>Click to edit Master text styles</a:t>
            </a:r>
          </a:p>
        </p:txBody>
      </p:sp>
      <p:sp>
        <p:nvSpPr>
          <p:cNvPr id="4" name="Rectangle 3">
            <a:extLst>
              <a:ext uri="{FF2B5EF4-FFF2-40B4-BE49-F238E27FC236}">
                <a16:creationId xmlns:a16="http://schemas.microsoft.com/office/drawing/2014/main" id="{5CD712A5-B674-5B4E-AFB6-374EC84FC46A}"/>
              </a:ext>
            </a:extLst>
          </p:cNvPr>
          <p:cNvSpPr/>
          <p:nvPr userDrawn="1"/>
        </p:nvSpPr>
        <p:spPr>
          <a:xfrm>
            <a:off x="273335" y="1796307"/>
            <a:ext cx="805564" cy="805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1</a:t>
            </a:r>
          </a:p>
        </p:txBody>
      </p:sp>
      <p:sp>
        <p:nvSpPr>
          <p:cNvPr id="33" name="Text Placeholder 12">
            <a:extLst>
              <a:ext uri="{FF2B5EF4-FFF2-40B4-BE49-F238E27FC236}">
                <a16:creationId xmlns:a16="http://schemas.microsoft.com/office/drawing/2014/main" id="{C7B9E4B0-E125-9C41-BE9E-C00C54ABC5B3}"/>
              </a:ext>
            </a:extLst>
          </p:cNvPr>
          <p:cNvSpPr>
            <a:spLocks noGrp="1"/>
          </p:cNvSpPr>
          <p:nvPr>
            <p:ph type="body" sz="quarter" idx="16" hasCustomPrompt="1"/>
          </p:nvPr>
        </p:nvSpPr>
        <p:spPr>
          <a:xfrm>
            <a:off x="1208160" y="3158017"/>
            <a:ext cx="4684640" cy="352561"/>
          </a:xfrm>
        </p:spPr>
        <p:txBody>
          <a:bodyPr>
            <a:normAutofit/>
          </a:bodyPr>
          <a:lstStyle>
            <a:lvl1pPr algn="l">
              <a:defRPr sz="2000" b="1" spc="0">
                <a:solidFill>
                  <a:schemeClr val="accent1"/>
                </a:solidFill>
              </a:defRPr>
            </a:lvl1pPr>
            <a:lvl2pPr marL="457200" indent="0">
              <a:buNone/>
              <a:defRPr/>
            </a:lvl2pPr>
          </a:lstStyle>
          <a:p>
            <a:pPr lvl="0"/>
            <a:r>
              <a:rPr lang="en-US" dirty="0"/>
              <a:t>Click to edit master text styles</a:t>
            </a:r>
          </a:p>
        </p:txBody>
      </p:sp>
      <p:sp>
        <p:nvSpPr>
          <p:cNvPr id="34" name="Text Placeholder 17">
            <a:extLst>
              <a:ext uri="{FF2B5EF4-FFF2-40B4-BE49-F238E27FC236}">
                <a16:creationId xmlns:a16="http://schemas.microsoft.com/office/drawing/2014/main" id="{E224D1B3-1401-3E40-85E6-FD142A81ED7A}"/>
              </a:ext>
            </a:extLst>
          </p:cNvPr>
          <p:cNvSpPr>
            <a:spLocks noGrp="1"/>
          </p:cNvSpPr>
          <p:nvPr>
            <p:ph type="body" sz="quarter" idx="17"/>
          </p:nvPr>
        </p:nvSpPr>
        <p:spPr>
          <a:xfrm>
            <a:off x="1208161" y="3550472"/>
            <a:ext cx="4684640" cy="352561"/>
          </a:xfrm>
        </p:spPr>
        <p:txBody>
          <a:bodyPr/>
          <a:lstStyle>
            <a:lvl1pPr algn="l">
              <a:defRPr/>
            </a:lvl1pPr>
          </a:lstStyle>
          <a:p>
            <a:pPr lvl="0"/>
            <a:r>
              <a:rPr lang="en-US"/>
              <a:t>Click to edit Master text styles</a:t>
            </a:r>
          </a:p>
        </p:txBody>
      </p:sp>
      <p:sp>
        <p:nvSpPr>
          <p:cNvPr id="35" name="Rectangle 34">
            <a:extLst>
              <a:ext uri="{FF2B5EF4-FFF2-40B4-BE49-F238E27FC236}">
                <a16:creationId xmlns:a16="http://schemas.microsoft.com/office/drawing/2014/main" id="{9F84E1F2-B8AA-C84E-9D14-E976CA6418D4}"/>
              </a:ext>
            </a:extLst>
          </p:cNvPr>
          <p:cNvSpPr/>
          <p:nvPr userDrawn="1"/>
        </p:nvSpPr>
        <p:spPr>
          <a:xfrm>
            <a:off x="273335" y="3112127"/>
            <a:ext cx="805564" cy="8055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2</a:t>
            </a:r>
          </a:p>
        </p:txBody>
      </p:sp>
      <p:sp>
        <p:nvSpPr>
          <p:cNvPr id="41" name="Text Placeholder 12">
            <a:extLst>
              <a:ext uri="{FF2B5EF4-FFF2-40B4-BE49-F238E27FC236}">
                <a16:creationId xmlns:a16="http://schemas.microsoft.com/office/drawing/2014/main" id="{45858E1D-B28D-9D48-A660-C98B52B518DD}"/>
              </a:ext>
            </a:extLst>
          </p:cNvPr>
          <p:cNvSpPr>
            <a:spLocks noGrp="1"/>
          </p:cNvSpPr>
          <p:nvPr>
            <p:ph type="body" sz="quarter" idx="22" hasCustomPrompt="1"/>
          </p:nvPr>
        </p:nvSpPr>
        <p:spPr>
          <a:xfrm>
            <a:off x="1208160" y="4422340"/>
            <a:ext cx="4684640" cy="352561"/>
          </a:xfrm>
        </p:spPr>
        <p:txBody>
          <a:bodyPr>
            <a:normAutofit/>
          </a:bodyPr>
          <a:lstStyle>
            <a:lvl1pPr algn="l">
              <a:defRPr sz="2000" b="1" spc="0">
                <a:solidFill>
                  <a:schemeClr val="tx2"/>
                </a:solidFill>
              </a:defRPr>
            </a:lvl1pPr>
            <a:lvl2pPr marL="457200" indent="0">
              <a:buNone/>
              <a:defRPr/>
            </a:lvl2pPr>
          </a:lstStyle>
          <a:p>
            <a:pPr lvl="0"/>
            <a:r>
              <a:rPr lang="en-US" dirty="0"/>
              <a:t>Click to edit master text styles</a:t>
            </a:r>
          </a:p>
        </p:txBody>
      </p:sp>
      <p:sp>
        <p:nvSpPr>
          <p:cNvPr id="42" name="Text Placeholder 17">
            <a:extLst>
              <a:ext uri="{FF2B5EF4-FFF2-40B4-BE49-F238E27FC236}">
                <a16:creationId xmlns:a16="http://schemas.microsoft.com/office/drawing/2014/main" id="{7D552DED-58CD-D148-98A4-3BE3541D255C}"/>
              </a:ext>
            </a:extLst>
          </p:cNvPr>
          <p:cNvSpPr>
            <a:spLocks noGrp="1"/>
          </p:cNvSpPr>
          <p:nvPr>
            <p:ph type="body" sz="quarter" idx="23"/>
          </p:nvPr>
        </p:nvSpPr>
        <p:spPr>
          <a:xfrm>
            <a:off x="1208161" y="4814795"/>
            <a:ext cx="4684640" cy="352561"/>
          </a:xfrm>
        </p:spPr>
        <p:txBody>
          <a:bodyPr/>
          <a:lstStyle>
            <a:lvl1pPr algn="l">
              <a:defRPr/>
            </a:lvl1pPr>
          </a:lstStyle>
          <a:p>
            <a:pPr lvl="0"/>
            <a:r>
              <a:rPr lang="en-US"/>
              <a:t>Click to edit Master text styles</a:t>
            </a:r>
          </a:p>
        </p:txBody>
      </p:sp>
      <p:sp>
        <p:nvSpPr>
          <p:cNvPr id="43" name="Rectangle 42">
            <a:extLst>
              <a:ext uri="{FF2B5EF4-FFF2-40B4-BE49-F238E27FC236}">
                <a16:creationId xmlns:a16="http://schemas.microsoft.com/office/drawing/2014/main" id="{53B72576-3828-054D-8DDB-E80E9F10FE4C}"/>
              </a:ext>
            </a:extLst>
          </p:cNvPr>
          <p:cNvSpPr/>
          <p:nvPr userDrawn="1"/>
        </p:nvSpPr>
        <p:spPr>
          <a:xfrm>
            <a:off x="273335" y="4376450"/>
            <a:ext cx="805564" cy="8055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3</a:t>
            </a:r>
          </a:p>
        </p:txBody>
      </p:sp>
      <p:sp>
        <p:nvSpPr>
          <p:cNvPr id="21" name="Slide Number Placeholder 3">
            <a:extLst>
              <a:ext uri="{FF2B5EF4-FFF2-40B4-BE49-F238E27FC236}">
                <a16:creationId xmlns:a16="http://schemas.microsoft.com/office/drawing/2014/main" id="{7B5EAB76-5EE0-4A1A-9AAA-CB99F64AA284}"/>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542279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pic>
        <p:nvPicPr>
          <p:cNvPr id="26" name="Graphic 25" descr="Telephone with solid fill">
            <a:extLst>
              <a:ext uri="{FF2B5EF4-FFF2-40B4-BE49-F238E27FC236}">
                <a16:creationId xmlns:a16="http://schemas.microsoft.com/office/drawing/2014/main" id="{F52AA488-43DC-314F-B5AA-95914A74269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579837" y="1333504"/>
            <a:ext cx="4203691" cy="4203691"/>
          </a:xfrm>
          <a:prstGeom prst="rect">
            <a:avLst/>
          </a:prstGeom>
        </p:spPr>
      </p:pic>
      <p:sp>
        <p:nvSpPr>
          <p:cNvPr id="27" name="Rectangle 26">
            <a:extLst>
              <a:ext uri="{FF2B5EF4-FFF2-40B4-BE49-F238E27FC236}">
                <a16:creationId xmlns:a16="http://schemas.microsoft.com/office/drawing/2014/main" id="{E4D6CFA3-F1CE-B047-92EC-E996AD1D71EC}"/>
              </a:ext>
            </a:extLst>
          </p:cNvPr>
          <p:cNvSpPr/>
          <p:nvPr userDrawn="1"/>
        </p:nvSpPr>
        <p:spPr>
          <a:xfrm>
            <a:off x="6096001" y="-25400"/>
            <a:ext cx="3606800" cy="6908800"/>
          </a:xfrm>
          <a:prstGeom prst="rect">
            <a:avLst/>
          </a:prstGeom>
          <a:solidFill>
            <a:schemeClr val="tx2">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63ABF7A3-BA46-394E-982A-604898CB1DF2}"/>
              </a:ext>
            </a:extLst>
          </p:cNvPr>
          <p:cNvCxnSpPr/>
          <p:nvPr userDrawn="1"/>
        </p:nvCxnSpPr>
        <p:spPr>
          <a:xfrm>
            <a:off x="9702801" y="-12700"/>
            <a:ext cx="0" cy="6896100"/>
          </a:xfrm>
          <a:prstGeom prst="line">
            <a:avLst/>
          </a:prstGeom>
          <a:ln w="22225">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107" name="Text Placeholder 7">
            <a:extLst>
              <a:ext uri="{FF2B5EF4-FFF2-40B4-BE49-F238E27FC236}">
                <a16:creationId xmlns:a16="http://schemas.microsoft.com/office/drawing/2014/main" id="{A39AEF25-3E22-456F-BE52-F90CED423B32}"/>
              </a:ext>
            </a:extLst>
          </p:cNvPr>
          <p:cNvSpPr>
            <a:spLocks noGrp="1"/>
          </p:cNvSpPr>
          <p:nvPr>
            <p:ph type="body" sz="quarter" idx="13" hasCustomPrompt="1"/>
          </p:nvPr>
        </p:nvSpPr>
        <p:spPr>
          <a:xfrm>
            <a:off x="181645" y="201869"/>
            <a:ext cx="4055694" cy="391426"/>
          </a:xfrm>
        </p:spPr>
        <p:txBody>
          <a:bodyPr>
            <a:noAutofit/>
          </a:bodyPr>
          <a:lstStyle>
            <a:lvl1pPr>
              <a:defRPr sz="2000" b="1">
                <a:solidFill>
                  <a:schemeClr val="accent2"/>
                </a:solidFill>
              </a:defRPr>
            </a:lvl1pPr>
          </a:lstStyle>
          <a:p>
            <a:pPr lvl="0"/>
            <a:r>
              <a:rPr lang="en-US"/>
              <a:t>CLICK TO EDIT MASTER TEXT STYLES</a:t>
            </a:r>
          </a:p>
        </p:txBody>
      </p:sp>
      <p:sp>
        <p:nvSpPr>
          <p:cNvPr id="108" name="Text Placeholder 23">
            <a:extLst>
              <a:ext uri="{FF2B5EF4-FFF2-40B4-BE49-F238E27FC236}">
                <a16:creationId xmlns:a16="http://schemas.microsoft.com/office/drawing/2014/main" id="{A183735E-D236-45C5-A430-8EDC0B5E9025}"/>
              </a:ext>
            </a:extLst>
          </p:cNvPr>
          <p:cNvSpPr>
            <a:spLocks noGrp="1"/>
          </p:cNvSpPr>
          <p:nvPr>
            <p:ph type="body" sz="quarter" idx="14"/>
          </p:nvPr>
        </p:nvSpPr>
        <p:spPr>
          <a:xfrm>
            <a:off x="467211" y="783549"/>
            <a:ext cx="3484562" cy="391426"/>
          </a:xfrm>
        </p:spPr>
        <p:txBody>
          <a:bodyPr/>
          <a:lstStyle>
            <a:lvl2pPr marL="457200" indent="0">
              <a:buNone/>
              <a:defRPr/>
            </a:lvl2pPr>
          </a:lstStyle>
          <a:p>
            <a:pPr lvl="0"/>
            <a:r>
              <a:rPr lang="en-US"/>
              <a:t>Click to edit Master text styles</a:t>
            </a:r>
          </a:p>
        </p:txBody>
      </p:sp>
      <p:sp>
        <p:nvSpPr>
          <p:cNvPr id="109" name="Text Placeholder 23">
            <a:extLst>
              <a:ext uri="{FF2B5EF4-FFF2-40B4-BE49-F238E27FC236}">
                <a16:creationId xmlns:a16="http://schemas.microsoft.com/office/drawing/2014/main" id="{7DE6E52F-1A42-460D-BC90-23377622B8AA}"/>
              </a:ext>
            </a:extLst>
          </p:cNvPr>
          <p:cNvSpPr>
            <a:spLocks noGrp="1"/>
          </p:cNvSpPr>
          <p:nvPr>
            <p:ph type="body" sz="quarter" idx="15"/>
          </p:nvPr>
        </p:nvSpPr>
        <p:spPr>
          <a:xfrm>
            <a:off x="467211" y="1249069"/>
            <a:ext cx="3484562" cy="391426"/>
          </a:xfrm>
        </p:spPr>
        <p:txBody>
          <a:bodyPr/>
          <a:lstStyle>
            <a:lvl2pPr marL="457200" indent="0">
              <a:buNone/>
              <a:defRPr/>
            </a:lvl2pPr>
          </a:lstStyle>
          <a:p>
            <a:pPr lvl="0"/>
            <a:r>
              <a:rPr lang="en-US"/>
              <a:t>Click to edit Master text styles</a:t>
            </a:r>
          </a:p>
        </p:txBody>
      </p:sp>
      <p:sp>
        <p:nvSpPr>
          <p:cNvPr id="110" name="Text Placeholder 7">
            <a:extLst>
              <a:ext uri="{FF2B5EF4-FFF2-40B4-BE49-F238E27FC236}">
                <a16:creationId xmlns:a16="http://schemas.microsoft.com/office/drawing/2014/main" id="{F74FEF35-F9F1-4181-BD7A-0C7383D446D6}"/>
              </a:ext>
            </a:extLst>
          </p:cNvPr>
          <p:cNvSpPr>
            <a:spLocks noGrp="1"/>
          </p:cNvSpPr>
          <p:nvPr>
            <p:ph type="body" sz="quarter" idx="16" hasCustomPrompt="1"/>
          </p:nvPr>
        </p:nvSpPr>
        <p:spPr>
          <a:xfrm>
            <a:off x="4748883" y="201869"/>
            <a:ext cx="4055694" cy="391426"/>
          </a:xfrm>
        </p:spPr>
        <p:txBody>
          <a:bodyPr>
            <a:noAutofit/>
          </a:bodyPr>
          <a:lstStyle>
            <a:lvl1pPr>
              <a:defRPr sz="2000" b="1">
                <a:solidFill>
                  <a:schemeClr val="accent1"/>
                </a:solidFill>
              </a:defRPr>
            </a:lvl1pPr>
          </a:lstStyle>
          <a:p>
            <a:pPr lvl="0"/>
            <a:r>
              <a:rPr lang="en-US"/>
              <a:t>CLICK TO EDIT MASTER TEXT STYLES</a:t>
            </a:r>
          </a:p>
        </p:txBody>
      </p:sp>
      <p:sp>
        <p:nvSpPr>
          <p:cNvPr id="111" name="Text Placeholder 23">
            <a:extLst>
              <a:ext uri="{FF2B5EF4-FFF2-40B4-BE49-F238E27FC236}">
                <a16:creationId xmlns:a16="http://schemas.microsoft.com/office/drawing/2014/main" id="{2B0B14A7-8DF3-409C-ABE4-9215920115B0}"/>
              </a:ext>
            </a:extLst>
          </p:cNvPr>
          <p:cNvSpPr>
            <a:spLocks noGrp="1"/>
          </p:cNvSpPr>
          <p:nvPr>
            <p:ph type="body" sz="quarter" idx="17"/>
          </p:nvPr>
        </p:nvSpPr>
        <p:spPr>
          <a:xfrm>
            <a:off x="5034449" y="783549"/>
            <a:ext cx="3484562" cy="391426"/>
          </a:xfrm>
        </p:spPr>
        <p:txBody>
          <a:bodyPr/>
          <a:lstStyle>
            <a:lvl2pPr marL="457200" indent="0">
              <a:buNone/>
              <a:defRPr/>
            </a:lvl2pPr>
          </a:lstStyle>
          <a:p>
            <a:pPr lvl="0"/>
            <a:r>
              <a:rPr lang="en-US"/>
              <a:t>Click to edit Master text styles</a:t>
            </a:r>
          </a:p>
        </p:txBody>
      </p:sp>
      <p:sp>
        <p:nvSpPr>
          <p:cNvPr id="112" name="Text Placeholder 23">
            <a:extLst>
              <a:ext uri="{FF2B5EF4-FFF2-40B4-BE49-F238E27FC236}">
                <a16:creationId xmlns:a16="http://schemas.microsoft.com/office/drawing/2014/main" id="{9EA745DB-E123-4440-AB6A-57A05855CDC0}"/>
              </a:ext>
            </a:extLst>
          </p:cNvPr>
          <p:cNvSpPr>
            <a:spLocks noGrp="1"/>
          </p:cNvSpPr>
          <p:nvPr>
            <p:ph type="body" sz="quarter" idx="18"/>
          </p:nvPr>
        </p:nvSpPr>
        <p:spPr>
          <a:xfrm>
            <a:off x="5034449" y="1249069"/>
            <a:ext cx="3484562" cy="391426"/>
          </a:xfrm>
        </p:spPr>
        <p:txBody>
          <a:bodyPr/>
          <a:lstStyle>
            <a:lvl2pPr marL="457200" indent="0">
              <a:buNone/>
              <a:defRPr/>
            </a:lvl2pPr>
          </a:lstStyle>
          <a:p>
            <a:pPr lvl="0"/>
            <a:r>
              <a:rPr lang="en-US"/>
              <a:t>Click to edit Master text styles</a:t>
            </a:r>
          </a:p>
        </p:txBody>
      </p:sp>
      <p:sp>
        <p:nvSpPr>
          <p:cNvPr id="113" name="Text Placeholder 7">
            <a:extLst>
              <a:ext uri="{FF2B5EF4-FFF2-40B4-BE49-F238E27FC236}">
                <a16:creationId xmlns:a16="http://schemas.microsoft.com/office/drawing/2014/main" id="{313826F0-9C7A-4C1E-939B-5F3EC2FA65F6}"/>
              </a:ext>
            </a:extLst>
          </p:cNvPr>
          <p:cNvSpPr>
            <a:spLocks noGrp="1"/>
          </p:cNvSpPr>
          <p:nvPr>
            <p:ph type="body" sz="quarter" idx="19" hasCustomPrompt="1"/>
          </p:nvPr>
        </p:nvSpPr>
        <p:spPr>
          <a:xfrm>
            <a:off x="148704" y="2678773"/>
            <a:ext cx="4055694" cy="391426"/>
          </a:xfrm>
        </p:spPr>
        <p:txBody>
          <a:bodyPr>
            <a:noAutofit/>
          </a:bodyPr>
          <a:lstStyle>
            <a:lvl1pPr>
              <a:defRPr sz="2000" b="1">
                <a:solidFill>
                  <a:schemeClr val="accent3"/>
                </a:solidFill>
              </a:defRPr>
            </a:lvl1pPr>
          </a:lstStyle>
          <a:p>
            <a:pPr lvl="0"/>
            <a:r>
              <a:rPr lang="en-US"/>
              <a:t>CLICK TO EDIT MASTER TEXT STYLES</a:t>
            </a:r>
          </a:p>
        </p:txBody>
      </p:sp>
      <p:sp>
        <p:nvSpPr>
          <p:cNvPr id="114" name="Text Placeholder 23">
            <a:extLst>
              <a:ext uri="{FF2B5EF4-FFF2-40B4-BE49-F238E27FC236}">
                <a16:creationId xmlns:a16="http://schemas.microsoft.com/office/drawing/2014/main" id="{EF98B396-F1F1-4762-88C1-0519F91D7BBE}"/>
              </a:ext>
            </a:extLst>
          </p:cNvPr>
          <p:cNvSpPr>
            <a:spLocks noGrp="1"/>
          </p:cNvSpPr>
          <p:nvPr>
            <p:ph type="body" sz="quarter" idx="20"/>
          </p:nvPr>
        </p:nvSpPr>
        <p:spPr>
          <a:xfrm>
            <a:off x="434270" y="3260453"/>
            <a:ext cx="3484562" cy="391426"/>
          </a:xfrm>
        </p:spPr>
        <p:txBody>
          <a:bodyPr/>
          <a:lstStyle>
            <a:lvl2pPr marL="457200" indent="0">
              <a:buNone/>
              <a:defRPr/>
            </a:lvl2pPr>
          </a:lstStyle>
          <a:p>
            <a:pPr lvl="0"/>
            <a:r>
              <a:rPr lang="en-US"/>
              <a:t>Click to edit Master text styles</a:t>
            </a:r>
          </a:p>
        </p:txBody>
      </p:sp>
      <p:sp>
        <p:nvSpPr>
          <p:cNvPr id="115" name="Text Placeholder 23">
            <a:extLst>
              <a:ext uri="{FF2B5EF4-FFF2-40B4-BE49-F238E27FC236}">
                <a16:creationId xmlns:a16="http://schemas.microsoft.com/office/drawing/2014/main" id="{9482FECF-BC09-4698-AF4F-9711807CD281}"/>
              </a:ext>
            </a:extLst>
          </p:cNvPr>
          <p:cNvSpPr>
            <a:spLocks noGrp="1"/>
          </p:cNvSpPr>
          <p:nvPr>
            <p:ph type="body" sz="quarter" idx="21"/>
          </p:nvPr>
        </p:nvSpPr>
        <p:spPr>
          <a:xfrm>
            <a:off x="434270" y="3725973"/>
            <a:ext cx="3484562" cy="391426"/>
          </a:xfrm>
        </p:spPr>
        <p:txBody>
          <a:bodyPr/>
          <a:lstStyle>
            <a:lvl2pPr marL="457200" indent="0">
              <a:buNone/>
              <a:defRPr/>
            </a:lvl2pPr>
          </a:lstStyle>
          <a:p>
            <a:pPr lvl="0"/>
            <a:r>
              <a:rPr lang="en-US"/>
              <a:t>Click to edit Master text styles</a:t>
            </a:r>
          </a:p>
        </p:txBody>
      </p:sp>
      <p:sp>
        <p:nvSpPr>
          <p:cNvPr id="116" name="Text Placeholder 7">
            <a:extLst>
              <a:ext uri="{FF2B5EF4-FFF2-40B4-BE49-F238E27FC236}">
                <a16:creationId xmlns:a16="http://schemas.microsoft.com/office/drawing/2014/main" id="{5CB6F6A1-A51F-4910-AF03-35BBAF501BEA}"/>
              </a:ext>
            </a:extLst>
          </p:cNvPr>
          <p:cNvSpPr>
            <a:spLocks noGrp="1"/>
          </p:cNvSpPr>
          <p:nvPr>
            <p:ph type="body" sz="quarter" idx="22" hasCustomPrompt="1"/>
          </p:nvPr>
        </p:nvSpPr>
        <p:spPr>
          <a:xfrm>
            <a:off x="4715942" y="2678773"/>
            <a:ext cx="4055694" cy="391426"/>
          </a:xfrm>
        </p:spPr>
        <p:txBody>
          <a:bodyPr>
            <a:noAutofit/>
          </a:bodyPr>
          <a:lstStyle>
            <a:lvl1pPr>
              <a:defRPr sz="2000" b="1">
                <a:solidFill>
                  <a:schemeClr val="accent4"/>
                </a:solidFill>
              </a:defRPr>
            </a:lvl1pPr>
          </a:lstStyle>
          <a:p>
            <a:pPr lvl="0"/>
            <a:r>
              <a:rPr lang="en-US"/>
              <a:t>CLICK TO EDIT MASTER TEXT STYLES</a:t>
            </a:r>
          </a:p>
        </p:txBody>
      </p:sp>
      <p:sp>
        <p:nvSpPr>
          <p:cNvPr id="117" name="Text Placeholder 23">
            <a:extLst>
              <a:ext uri="{FF2B5EF4-FFF2-40B4-BE49-F238E27FC236}">
                <a16:creationId xmlns:a16="http://schemas.microsoft.com/office/drawing/2014/main" id="{815F0015-4B3C-4EA1-920A-8FB97960B8DE}"/>
              </a:ext>
            </a:extLst>
          </p:cNvPr>
          <p:cNvSpPr>
            <a:spLocks noGrp="1"/>
          </p:cNvSpPr>
          <p:nvPr>
            <p:ph type="body" sz="quarter" idx="23"/>
          </p:nvPr>
        </p:nvSpPr>
        <p:spPr>
          <a:xfrm>
            <a:off x="5001508" y="3260453"/>
            <a:ext cx="3484562" cy="391426"/>
          </a:xfrm>
        </p:spPr>
        <p:txBody>
          <a:bodyPr/>
          <a:lstStyle>
            <a:lvl2pPr marL="457200" indent="0">
              <a:buNone/>
              <a:defRPr/>
            </a:lvl2pPr>
          </a:lstStyle>
          <a:p>
            <a:pPr lvl="0"/>
            <a:r>
              <a:rPr lang="en-US"/>
              <a:t>Click to edit Master text styles</a:t>
            </a:r>
          </a:p>
        </p:txBody>
      </p:sp>
      <p:sp>
        <p:nvSpPr>
          <p:cNvPr id="118" name="Text Placeholder 23">
            <a:extLst>
              <a:ext uri="{FF2B5EF4-FFF2-40B4-BE49-F238E27FC236}">
                <a16:creationId xmlns:a16="http://schemas.microsoft.com/office/drawing/2014/main" id="{70E8CBE8-CFA9-4408-B230-D2241D472134}"/>
              </a:ext>
            </a:extLst>
          </p:cNvPr>
          <p:cNvSpPr>
            <a:spLocks noGrp="1"/>
          </p:cNvSpPr>
          <p:nvPr>
            <p:ph type="body" sz="quarter" idx="24"/>
          </p:nvPr>
        </p:nvSpPr>
        <p:spPr>
          <a:xfrm>
            <a:off x="5001508" y="3725973"/>
            <a:ext cx="3484562" cy="391426"/>
          </a:xfrm>
        </p:spPr>
        <p:txBody>
          <a:bodyPr/>
          <a:lstStyle>
            <a:lvl2pPr marL="457200" indent="0">
              <a:buNone/>
              <a:defRPr/>
            </a:lvl2pPr>
          </a:lstStyle>
          <a:p>
            <a:pPr lvl="0"/>
            <a:r>
              <a:rPr lang="en-US"/>
              <a:t>Click to edit Master text styles</a:t>
            </a:r>
          </a:p>
        </p:txBody>
      </p:sp>
      <p:sp>
        <p:nvSpPr>
          <p:cNvPr id="119" name="Text Placeholder 7">
            <a:extLst>
              <a:ext uri="{FF2B5EF4-FFF2-40B4-BE49-F238E27FC236}">
                <a16:creationId xmlns:a16="http://schemas.microsoft.com/office/drawing/2014/main" id="{CD7F2C0B-4AA9-4A39-9C74-ECBFD60A2C87}"/>
              </a:ext>
            </a:extLst>
          </p:cNvPr>
          <p:cNvSpPr>
            <a:spLocks noGrp="1"/>
          </p:cNvSpPr>
          <p:nvPr>
            <p:ph type="body" sz="quarter" idx="25" hasCustomPrompt="1"/>
          </p:nvPr>
        </p:nvSpPr>
        <p:spPr>
          <a:xfrm>
            <a:off x="148704" y="5155678"/>
            <a:ext cx="4055694" cy="391426"/>
          </a:xfrm>
        </p:spPr>
        <p:txBody>
          <a:bodyPr>
            <a:noAutofit/>
          </a:bodyPr>
          <a:lstStyle>
            <a:lvl1pPr>
              <a:defRPr sz="2000" b="1">
                <a:solidFill>
                  <a:schemeClr val="accent1">
                    <a:lumMod val="75000"/>
                  </a:schemeClr>
                </a:solidFill>
              </a:defRPr>
            </a:lvl1pPr>
          </a:lstStyle>
          <a:p>
            <a:pPr lvl="0"/>
            <a:r>
              <a:rPr lang="en-US"/>
              <a:t>CLICK TO EDIT MASTER TEXT STYLES</a:t>
            </a:r>
          </a:p>
        </p:txBody>
      </p:sp>
      <p:sp>
        <p:nvSpPr>
          <p:cNvPr id="120" name="Text Placeholder 23">
            <a:extLst>
              <a:ext uri="{FF2B5EF4-FFF2-40B4-BE49-F238E27FC236}">
                <a16:creationId xmlns:a16="http://schemas.microsoft.com/office/drawing/2014/main" id="{1816F4F7-F0FD-4CB3-99D4-A20E995BA930}"/>
              </a:ext>
            </a:extLst>
          </p:cNvPr>
          <p:cNvSpPr>
            <a:spLocks noGrp="1"/>
          </p:cNvSpPr>
          <p:nvPr>
            <p:ph type="body" sz="quarter" idx="26"/>
          </p:nvPr>
        </p:nvSpPr>
        <p:spPr>
          <a:xfrm>
            <a:off x="434270" y="5737358"/>
            <a:ext cx="3484562" cy="391426"/>
          </a:xfrm>
        </p:spPr>
        <p:txBody>
          <a:bodyPr/>
          <a:lstStyle>
            <a:lvl2pPr marL="457200" indent="0">
              <a:buNone/>
              <a:defRPr/>
            </a:lvl2pPr>
          </a:lstStyle>
          <a:p>
            <a:pPr lvl="0"/>
            <a:r>
              <a:rPr lang="en-US"/>
              <a:t>Click to edit Master text styles</a:t>
            </a:r>
          </a:p>
        </p:txBody>
      </p:sp>
      <p:sp>
        <p:nvSpPr>
          <p:cNvPr id="121" name="Text Placeholder 23">
            <a:extLst>
              <a:ext uri="{FF2B5EF4-FFF2-40B4-BE49-F238E27FC236}">
                <a16:creationId xmlns:a16="http://schemas.microsoft.com/office/drawing/2014/main" id="{322BE87D-4987-4990-9ED9-2BC9F6A27EF2}"/>
              </a:ext>
            </a:extLst>
          </p:cNvPr>
          <p:cNvSpPr>
            <a:spLocks noGrp="1"/>
          </p:cNvSpPr>
          <p:nvPr>
            <p:ph type="body" sz="quarter" idx="27"/>
          </p:nvPr>
        </p:nvSpPr>
        <p:spPr>
          <a:xfrm>
            <a:off x="434270" y="6202878"/>
            <a:ext cx="3484562" cy="391426"/>
          </a:xfrm>
        </p:spPr>
        <p:txBody>
          <a:bodyPr/>
          <a:lstStyle>
            <a:lvl2pPr marL="457200" indent="0">
              <a:buNone/>
              <a:defRPr/>
            </a:lvl2pPr>
          </a:lstStyle>
          <a:p>
            <a:pPr lvl="0"/>
            <a:r>
              <a:rPr lang="en-US"/>
              <a:t>Click to edit Master text styles</a:t>
            </a:r>
          </a:p>
        </p:txBody>
      </p:sp>
      <p:sp>
        <p:nvSpPr>
          <p:cNvPr id="122" name="Text Placeholder 7">
            <a:extLst>
              <a:ext uri="{FF2B5EF4-FFF2-40B4-BE49-F238E27FC236}">
                <a16:creationId xmlns:a16="http://schemas.microsoft.com/office/drawing/2014/main" id="{76C4A8F1-CF30-4A81-A517-64F5C1615201}"/>
              </a:ext>
            </a:extLst>
          </p:cNvPr>
          <p:cNvSpPr>
            <a:spLocks noGrp="1"/>
          </p:cNvSpPr>
          <p:nvPr>
            <p:ph type="body" sz="quarter" idx="28" hasCustomPrompt="1"/>
          </p:nvPr>
        </p:nvSpPr>
        <p:spPr>
          <a:xfrm>
            <a:off x="4715942" y="5155678"/>
            <a:ext cx="4055694" cy="391426"/>
          </a:xfrm>
        </p:spPr>
        <p:txBody>
          <a:bodyPr>
            <a:noAutofit/>
          </a:bodyPr>
          <a:lstStyle>
            <a:lvl1pPr>
              <a:defRPr sz="2000" b="1">
                <a:solidFill>
                  <a:schemeClr val="tx2">
                    <a:lumMod val="75000"/>
                  </a:schemeClr>
                </a:solidFill>
              </a:defRPr>
            </a:lvl1pPr>
          </a:lstStyle>
          <a:p>
            <a:pPr lvl="0"/>
            <a:r>
              <a:rPr lang="en-US"/>
              <a:t>CLICK TO EDIT MASTER TEXT STYLES</a:t>
            </a:r>
          </a:p>
        </p:txBody>
      </p:sp>
      <p:sp>
        <p:nvSpPr>
          <p:cNvPr id="123" name="Text Placeholder 23">
            <a:extLst>
              <a:ext uri="{FF2B5EF4-FFF2-40B4-BE49-F238E27FC236}">
                <a16:creationId xmlns:a16="http://schemas.microsoft.com/office/drawing/2014/main" id="{7A7E06F5-DDC9-4176-8C6C-1E26DFA3DAEA}"/>
              </a:ext>
            </a:extLst>
          </p:cNvPr>
          <p:cNvSpPr>
            <a:spLocks noGrp="1"/>
          </p:cNvSpPr>
          <p:nvPr>
            <p:ph type="body" sz="quarter" idx="29"/>
          </p:nvPr>
        </p:nvSpPr>
        <p:spPr>
          <a:xfrm>
            <a:off x="5001508" y="5737358"/>
            <a:ext cx="3484562" cy="391426"/>
          </a:xfrm>
        </p:spPr>
        <p:txBody>
          <a:bodyPr/>
          <a:lstStyle>
            <a:lvl2pPr marL="457200" indent="0">
              <a:buNone/>
              <a:defRPr/>
            </a:lvl2pPr>
          </a:lstStyle>
          <a:p>
            <a:pPr lvl="0"/>
            <a:r>
              <a:rPr lang="en-US"/>
              <a:t>Click to edit Master text styles</a:t>
            </a:r>
          </a:p>
        </p:txBody>
      </p:sp>
      <p:sp>
        <p:nvSpPr>
          <p:cNvPr id="124" name="Text Placeholder 23">
            <a:extLst>
              <a:ext uri="{FF2B5EF4-FFF2-40B4-BE49-F238E27FC236}">
                <a16:creationId xmlns:a16="http://schemas.microsoft.com/office/drawing/2014/main" id="{E03B1BD1-5FF3-4AA6-920A-749C0A7652E8}"/>
              </a:ext>
            </a:extLst>
          </p:cNvPr>
          <p:cNvSpPr>
            <a:spLocks noGrp="1"/>
          </p:cNvSpPr>
          <p:nvPr>
            <p:ph type="body" sz="quarter" idx="30"/>
          </p:nvPr>
        </p:nvSpPr>
        <p:spPr>
          <a:xfrm>
            <a:off x="5001508" y="6202878"/>
            <a:ext cx="3484562" cy="391426"/>
          </a:xfrm>
        </p:spPr>
        <p:txBody>
          <a:bodyPr/>
          <a:lstStyle>
            <a:lvl2pPr marL="457200" indent="0">
              <a:buNone/>
              <a:defRPr/>
            </a:lvl2pPr>
          </a:lstStyle>
          <a:p>
            <a:pPr lvl="0"/>
            <a:r>
              <a:rPr lang="en-US"/>
              <a:t>Click to edit Master text styles</a:t>
            </a:r>
          </a:p>
        </p:txBody>
      </p:sp>
      <p:sp>
        <p:nvSpPr>
          <p:cNvPr id="23" name="Slide Number Placeholder 3">
            <a:extLst>
              <a:ext uri="{FF2B5EF4-FFF2-40B4-BE49-F238E27FC236}">
                <a16:creationId xmlns:a16="http://schemas.microsoft.com/office/drawing/2014/main" id="{CDCBF88E-C190-478E-86EE-FE3E462D38B7}"/>
              </a:ext>
            </a:extLst>
          </p:cNvPr>
          <p:cNvSpPr>
            <a:spLocks noGrp="1"/>
          </p:cNvSpPr>
          <p:nvPr>
            <p:ph type="sldNum" sz="quarter" idx="4"/>
          </p:nvPr>
        </p:nvSpPr>
        <p:spPr>
          <a:xfrm>
            <a:off x="9448800" y="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2177875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8CF58F-AF4D-FE40-B1C6-970F8B42D804}"/>
              </a:ext>
            </a:extLst>
          </p:cNvPr>
          <p:cNvSpPr/>
          <p:nvPr userDrawn="1"/>
        </p:nvSpPr>
        <p:spPr>
          <a:xfrm>
            <a:off x="-1" y="-12700"/>
            <a:ext cx="12192000" cy="6883400"/>
          </a:xfrm>
          <a:prstGeom prst="rect">
            <a:avLst/>
          </a:prstGeom>
          <a:gradFill>
            <a:gsLst>
              <a:gs pos="0">
                <a:schemeClr val="accent2"/>
              </a:gs>
              <a:gs pos="54000">
                <a:schemeClr val="accent2"/>
              </a:gs>
              <a:gs pos="98000">
                <a:schemeClr val="accent2">
                  <a:lumMod val="60000"/>
                  <a:lumOff val="40000"/>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ky, tree, outdoor, city&#10;&#10;Description automatically generated">
            <a:extLst>
              <a:ext uri="{FF2B5EF4-FFF2-40B4-BE49-F238E27FC236}">
                <a16:creationId xmlns:a16="http://schemas.microsoft.com/office/drawing/2014/main" id="{9115674B-F395-F741-944D-9F42D0A9F1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117"/>
          <a:stretch/>
        </p:blipFill>
        <p:spPr>
          <a:xfrm>
            <a:off x="655238" y="1000918"/>
            <a:ext cx="4759623" cy="4747417"/>
          </a:xfrm>
          <a:prstGeom prst="rect">
            <a:avLst/>
          </a:prstGeom>
        </p:spPr>
      </p:pic>
      <p:sp>
        <p:nvSpPr>
          <p:cNvPr id="3" name="Freeform 2">
            <a:extLst>
              <a:ext uri="{FF2B5EF4-FFF2-40B4-BE49-F238E27FC236}">
                <a16:creationId xmlns:a16="http://schemas.microsoft.com/office/drawing/2014/main" id="{74A09DB9-6493-1842-A91D-FE8DAD25C38A}"/>
              </a:ext>
            </a:extLst>
          </p:cNvPr>
          <p:cNvSpPr/>
          <p:nvPr userDrawn="1"/>
        </p:nvSpPr>
        <p:spPr>
          <a:xfrm>
            <a:off x="-1" y="-1270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bg1">
              <a:lumMod val="9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1270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7350FA47-D100-4BE8-A5B2-0C857C7E76DF}"/>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a:p>
        </p:txBody>
      </p:sp>
      <p:sp>
        <p:nvSpPr>
          <p:cNvPr id="11" name="Rectangle 10">
            <a:extLst>
              <a:ext uri="{FF2B5EF4-FFF2-40B4-BE49-F238E27FC236}">
                <a16:creationId xmlns:a16="http://schemas.microsoft.com/office/drawing/2014/main" id="{E66FF344-AB73-854D-8882-F1A21640C116}"/>
              </a:ext>
            </a:extLst>
          </p:cNvPr>
          <p:cNvSpPr/>
          <p:nvPr userDrawn="1"/>
        </p:nvSpPr>
        <p:spPr>
          <a:xfrm>
            <a:off x="6948718" y="2659287"/>
            <a:ext cx="4804520" cy="1323439"/>
          </a:xfrm>
          <a:prstGeom prst="rect">
            <a:avLst/>
          </a:prstGeom>
        </p:spPr>
        <p:txBody>
          <a:bodyPr wrap="none">
            <a:spAutoFit/>
          </a:bodyPr>
          <a:lstStyle/>
          <a:p>
            <a:pPr lvl="0"/>
            <a:r>
              <a:rPr lang="en-US" sz="8000" dirty="0">
                <a:solidFill>
                  <a:schemeClr val="bg1"/>
                </a:solidFill>
              </a:rPr>
              <a:t>Questions</a:t>
            </a:r>
          </a:p>
        </p:txBody>
      </p:sp>
    </p:spTree>
    <p:extLst>
      <p:ext uri="{BB962C8B-B14F-4D97-AF65-F5344CB8AC3E}">
        <p14:creationId xmlns:p14="http://schemas.microsoft.com/office/powerpoint/2010/main" val="4249342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 UI">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F6ED58-864E-F142-BE9D-84CC50B00BBF}"/>
              </a:ext>
            </a:extLst>
          </p:cNvPr>
          <p:cNvSpPr/>
          <p:nvPr userDrawn="1"/>
        </p:nvSpPr>
        <p:spPr>
          <a:xfrm>
            <a:off x="0" y="6250075"/>
            <a:ext cx="12218796" cy="607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2B6F88B-B9F3-E94B-8725-4C3D34BC6E50}"/>
              </a:ext>
            </a:extLst>
          </p:cNvPr>
          <p:cNvSpPr/>
          <p:nvPr userDrawn="1"/>
        </p:nvSpPr>
        <p:spPr>
          <a:xfrm>
            <a:off x="-26796" y="6234102"/>
            <a:ext cx="12218796"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4D4D488-9C0C-FD48-8FDD-05B4A9E65394}"/>
              </a:ext>
            </a:extLst>
          </p:cNvPr>
          <p:cNvSpPr txBox="1">
            <a:spLocks/>
          </p:cNvSpPr>
          <p:nvPr userDrawn="1"/>
        </p:nvSpPr>
        <p:spPr>
          <a:xfrm>
            <a:off x="4500101" y="379136"/>
            <a:ext cx="7126514" cy="12468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r"/>
            <a:r>
              <a:rPr lang="en-US" dirty="0">
                <a:solidFill>
                  <a:schemeClr val="accent2"/>
                </a:solidFill>
              </a:rPr>
              <a:t>Thank you</a:t>
            </a:r>
          </a:p>
        </p:txBody>
      </p:sp>
      <p:sp>
        <p:nvSpPr>
          <p:cNvPr id="12" name="Subtitle 2">
            <a:extLst>
              <a:ext uri="{FF2B5EF4-FFF2-40B4-BE49-F238E27FC236}">
                <a16:creationId xmlns:a16="http://schemas.microsoft.com/office/drawing/2014/main" id="{A8FFC43D-B692-8B4C-B13C-2FFDB154E46C}"/>
              </a:ext>
            </a:extLst>
          </p:cNvPr>
          <p:cNvSpPr>
            <a:spLocks noGrp="1"/>
          </p:cNvSpPr>
          <p:nvPr>
            <p:ph type="subTitle" idx="1"/>
          </p:nvPr>
        </p:nvSpPr>
        <p:spPr>
          <a:xfrm>
            <a:off x="8157700" y="2264891"/>
            <a:ext cx="3468915" cy="827881"/>
          </a:xfrm>
        </p:spPr>
        <p:txBody>
          <a:bodyPr/>
          <a:lstStyle>
            <a:lvl1pPr marL="0" indent="0" algn="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id="{5313C0FD-F39F-3845-BDAA-D295D48CD6F9}"/>
              </a:ext>
            </a:extLst>
          </p:cNvPr>
          <p:cNvSpPr txBox="1">
            <a:spLocks/>
          </p:cNvSpPr>
          <p:nvPr userDrawn="1"/>
        </p:nvSpPr>
        <p:spPr>
          <a:xfrm>
            <a:off x="8976164" y="72628"/>
            <a:ext cx="2743200" cy="365125"/>
          </a:xfrm>
          <a:prstGeom prst="rect">
            <a:avLst/>
          </a:prstGeom>
        </p:spPr>
        <p:txBody>
          <a:bodyPr/>
          <a:lstStyle>
            <a:defPPr>
              <a:defRPr lang="en-US"/>
            </a:defPPr>
            <a:lvl1pPr marL="0" algn="r" defTabSz="914400" rtl="0" eaLnBrk="1" latinLnBrk="0" hangingPunct="1">
              <a:defRPr sz="1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6410A6-1121-614C-93E3-1148DBFABACE}" type="datetime4">
              <a:rPr lang="en-US" smtClean="0"/>
              <a:pPr/>
              <a:t>June 11, 2024</a:t>
            </a:fld>
            <a:endParaRPr lang="en-US"/>
          </a:p>
        </p:txBody>
      </p:sp>
      <p:pic>
        <p:nvPicPr>
          <p:cNvPr id="11" name="Picture 10" descr="A picture containing logo&#10;&#10;Description automatically generated">
            <a:extLst>
              <a:ext uri="{FF2B5EF4-FFF2-40B4-BE49-F238E27FC236}">
                <a16:creationId xmlns:a16="http://schemas.microsoft.com/office/drawing/2014/main" id="{B6239846-4AEA-EB46-9309-233BB2D788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326" t="28315"/>
          <a:stretch/>
        </p:blipFill>
        <p:spPr>
          <a:xfrm>
            <a:off x="0" y="5088176"/>
            <a:ext cx="3698486" cy="1465861"/>
          </a:xfrm>
          <a:prstGeom prst="rect">
            <a:avLst/>
          </a:prstGeom>
        </p:spPr>
      </p:pic>
    </p:spTree>
    <p:extLst>
      <p:ext uri="{BB962C8B-B14F-4D97-AF65-F5344CB8AC3E}">
        <p14:creationId xmlns:p14="http://schemas.microsoft.com/office/powerpoint/2010/main" val="2843144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amp;I Quote or Agenda Item">
    <p:spTree>
      <p:nvGrpSpPr>
        <p:cNvPr id="1" name=""/>
        <p:cNvGrpSpPr/>
        <p:nvPr/>
      </p:nvGrpSpPr>
      <p:grpSpPr>
        <a:xfrm>
          <a:off x="0" y="0"/>
          <a:ext cx="0" cy="0"/>
          <a:chOff x="0" y="0"/>
          <a:chExt cx="0" cy="0"/>
        </a:xfrm>
      </p:grpSpPr>
      <p:pic>
        <p:nvPicPr>
          <p:cNvPr id="12" name="Picture 11" descr="A picture containing sky, tree, outdoor, city&#10;&#10;Description automatically generated">
            <a:extLst>
              <a:ext uri="{FF2B5EF4-FFF2-40B4-BE49-F238E27FC236}">
                <a16:creationId xmlns:a16="http://schemas.microsoft.com/office/drawing/2014/main" id="{E3988432-E431-1B40-B891-482517C7A5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117"/>
          <a:stretch/>
        </p:blipFill>
        <p:spPr>
          <a:xfrm>
            <a:off x="534967" y="1000919"/>
            <a:ext cx="4759623" cy="4747417"/>
          </a:xfrm>
          <a:prstGeom prst="rect">
            <a:avLst/>
          </a:prstGeom>
        </p:spPr>
      </p:pic>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2">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0BC00E0-F303-48CC-8C7D-86ACA8162EFD}"/>
              </a:ext>
            </a:extLst>
          </p:cNvPr>
          <p:cNvSpPr txBox="1"/>
          <p:nvPr userDrawn="1"/>
        </p:nvSpPr>
        <p:spPr>
          <a:xfrm>
            <a:off x="547173" y="3441700"/>
            <a:ext cx="3185858" cy="2308324"/>
          </a:xfrm>
          <a:prstGeom prst="rect">
            <a:avLst/>
          </a:prstGeom>
          <a:noFill/>
        </p:spPr>
        <p:txBody>
          <a:bodyPr wrap="square" rtlCol="0">
            <a:spAutoFit/>
          </a:bodyPr>
          <a:lstStyle/>
          <a:p>
            <a:r>
              <a:rPr lang="en-US" sz="4000" b="0" i="0" kern="1200" dirty="0">
                <a:solidFill>
                  <a:schemeClr val="bg1"/>
                </a:solidFill>
                <a:effectLst/>
                <a:latin typeface="+mn-lt"/>
                <a:ea typeface="+mn-ea"/>
                <a:cs typeface="+mn-cs"/>
              </a:rPr>
              <a:t>Empowering Connecticut </a:t>
            </a:r>
            <a:r>
              <a:rPr lang="en-US" sz="3200" b="0" i="0" kern="1200" dirty="0">
                <a:solidFill>
                  <a:schemeClr val="bg1"/>
                </a:solidFill>
                <a:effectLst/>
                <a:latin typeface="+mn-lt"/>
                <a:ea typeface="+mn-ea"/>
                <a:cs typeface="+mn-cs"/>
              </a:rPr>
              <a:t>to Make Smart Energy Choices</a:t>
            </a:r>
            <a:endParaRPr lang="en-US" sz="4000" dirty="0">
              <a:solidFill>
                <a:schemeClr val="bg1"/>
              </a:solidFill>
            </a:endParaRPr>
          </a:p>
        </p:txBody>
      </p:sp>
      <p:sp>
        <p:nvSpPr>
          <p:cNvPr id="14" name="Slide Number Placeholder 3">
            <a:extLst>
              <a:ext uri="{FF2B5EF4-FFF2-40B4-BE49-F238E27FC236}">
                <a16:creationId xmlns:a16="http://schemas.microsoft.com/office/drawing/2014/main" id="{E8D144F2-0BB3-486B-BCB7-D5CA16A53D91}"/>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a:p>
        </p:txBody>
      </p:sp>
      <p:sp>
        <p:nvSpPr>
          <p:cNvPr id="10" name="TextBox 9">
            <a:extLst>
              <a:ext uri="{FF2B5EF4-FFF2-40B4-BE49-F238E27FC236}">
                <a16:creationId xmlns:a16="http://schemas.microsoft.com/office/drawing/2014/main" id="{717A18EC-D82F-E940-A9B0-84D93E87207E}"/>
              </a:ext>
            </a:extLst>
          </p:cNvPr>
          <p:cNvSpPr txBox="1"/>
          <p:nvPr userDrawn="1"/>
        </p:nvSpPr>
        <p:spPr>
          <a:xfrm>
            <a:off x="5694217" y="2137105"/>
            <a:ext cx="5950610" cy="2585323"/>
          </a:xfrm>
          <a:prstGeom prst="rect">
            <a:avLst/>
          </a:prstGeom>
          <a:noFill/>
        </p:spPr>
        <p:txBody>
          <a:bodyPr wrap="square" rtlCol="0">
            <a:spAutoFit/>
          </a:bodyPr>
          <a:lstStyle/>
          <a:p>
            <a:r>
              <a:rPr lang="en-US" sz="1800" b="0" i="0" u="none" strike="noStrike" kern="1200" dirty="0">
                <a:solidFill>
                  <a:schemeClr val="tx1"/>
                </a:solidFill>
                <a:effectLst/>
                <a:latin typeface="+mn-lt"/>
                <a:ea typeface="+mn-ea"/>
                <a:cs typeface="+mn-cs"/>
              </a:rPr>
              <a:t>Eversource, CNG, SCG and UI, the Energy Efficiency Board, Connecticut Green Bank, and the State have united on a shared mission -  to provide Connecticut residents and businesses the resources they need to </a:t>
            </a:r>
            <a:r>
              <a:rPr lang="en-US" sz="1800" b="1" i="0" u="none" strike="noStrike" kern="1200" dirty="0">
                <a:solidFill>
                  <a:srgbClr val="00914C"/>
                </a:solidFill>
                <a:effectLst/>
                <a:latin typeface="+mn-lt"/>
                <a:ea typeface="+mn-ea"/>
                <a:cs typeface="+mn-cs"/>
              </a:rPr>
              <a:t>save money and use clean energy</a:t>
            </a:r>
            <a:r>
              <a:rPr lang="en-US" sz="1800" b="0" i="0" u="none" strike="noStrike" kern="1200" dirty="0">
                <a:solidFill>
                  <a:schemeClr val="tx1"/>
                </a:solidFill>
                <a:effectLst/>
                <a:latin typeface="+mn-lt"/>
                <a:ea typeface="+mn-ea"/>
                <a:cs typeface="+mn-cs"/>
              </a:rPr>
              <a:t>. </a:t>
            </a:r>
          </a:p>
          <a:p>
            <a:endParaRPr lang="en-US" sz="1800" b="0" i="0" u="none" strike="noStrike" kern="1200" dirty="0">
              <a:solidFill>
                <a:schemeClr val="tx1"/>
              </a:solidFill>
              <a:effectLst/>
              <a:latin typeface="+mn-lt"/>
              <a:ea typeface="+mn-ea"/>
              <a:cs typeface="+mn-cs"/>
            </a:endParaRPr>
          </a:p>
          <a:p>
            <a:r>
              <a:rPr lang="en-US" sz="1800" b="0" i="0" u="none" strike="noStrike" kern="1200" dirty="0">
                <a:solidFill>
                  <a:schemeClr val="tx1"/>
                </a:solidFill>
                <a:effectLst/>
                <a:latin typeface="+mn-lt"/>
                <a:ea typeface="+mn-ea"/>
                <a:cs typeface="+mn-cs"/>
              </a:rPr>
              <a:t>The Energize Connecticut initiative empowers our communities to make smart energy choices, now and in the future.</a:t>
            </a:r>
          </a:p>
        </p:txBody>
      </p:sp>
      <p:pic>
        <p:nvPicPr>
          <p:cNvPr id="11" name="Picture 10" descr="A picture containing text, clipart&#10;&#10;Description automatically generated">
            <a:extLst>
              <a:ext uri="{FF2B5EF4-FFF2-40B4-BE49-F238E27FC236}">
                <a16:creationId xmlns:a16="http://schemas.microsoft.com/office/drawing/2014/main" id="{01E18199-4EB4-294C-9D0A-1C50A8BC57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98168" y="1041718"/>
            <a:ext cx="2834640" cy="596766"/>
          </a:xfrm>
          <a:prstGeom prst="rect">
            <a:avLst/>
          </a:prstGeom>
        </p:spPr>
      </p:pic>
      <p:pic>
        <p:nvPicPr>
          <p:cNvPr id="13" name="Picture 12">
            <a:extLst>
              <a:ext uri="{FF2B5EF4-FFF2-40B4-BE49-F238E27FC236}">
                <a16:creationId xmlns:a16="http://schemas.microsoft.com/office/drawing/2014/main" id="{C3B8040A-B913-6543-A249-F89472AC3C4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5006" t="-21184" b="-1"/>
          <a:stretch/>
        </p:blipFill>
        <p:spPr>
          <a:xfrm>
            <a:off x="5694217" y="5498048"/>
            <a:ext cx="6098019" cy="662629"/>
          </a:xfrm>
          <a:prstGeom prst="rect">
            <a:avLst/>
          </a:prstGeom>
        </p:spPr>
      </p:pic>
    </p:spTree>
    <p:extLst>
      <p:ext uri="{BB962C8B-B14F-4D97-AF65-F5344CB8AC3E}">
        <p14:creationId xmlns:p14="http://schemas.microsoft.com/office/powerpoint/2010/main" val="75671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34925-A85A-48D2-A1D5-D19C6019ED72}"/>
              </a:ext>
            </a:extLst>
          </p:cNvPr>
          <p:cNvSpPr>
            <a:spLocks noGrp="1"/>
          </p:cNvSpPr>
          <p:nvPr>
            <p:ph type="title" hasCustomPrompt="1"/>
          </p:nvPr>
        </p:nvSpPr>
        <p:spPr>
          <a:xfrm>
            <a:off x="273335" y="0"/>
            <a:ext cx="8195274" cy="1325563"/>
          </a:xfrm>
        </p:spPr>
        <p:txBody>
          <a:bodyPr/>
          <a:lstStyle>
            <a:lvl1pPr algn="l">
              <a:defRPr/>
            </a:lvl1pPr>
          </a:lstStyle>
          <a:p>
            <a:r>
              <a:rPr lang="en-US"/>
              <a:t>Agenda</a:t>
            </a:r>
          </a:p>
        </p:txBody>
      </p:sp>
      <p:sp>
        <p:nvSpPr>
          <p:cNvPr id="13" name="Text Placeholder 12">
            <a:extLst>
              <a:ext uri="{FF2B5EF4-FFF2-40B4-BE49-F238E27FC236}">
                <a16:creationId xmlns:a16="http://schemas.microsoft.com/office/drawing/2014/main" id="{3827C15D-900E-4BB7-B081-A427C3DD26D3}"/>
              </a:ext>
            </a:extLst>
          </p:cNvPr>
          <p:cNvSpPr>
            <a:spLocks noGrp="1"/>
          </p:cNvSpPr>
          <p:nvPr>
            <p:ph type="body" sz="quarter" idx="10" hasCustomPrompt="1"/>
          </p:nvPr>
        </p:nvSpPr>
        <p:spPr>
          <a:xfrm>
            <a:off x="1208160" y="1842197"/>
            <a:ext cx="4684640" cy="352561"/>
          </a:xfrm>
        </p:spPr>
        <p:txBody>
          <a:bodyPr>
            <a:normAutofit/>
          </a:bodyPr>
          <a:lstStyle>
            <a:lvl1pPr algn="l">
              <a:defRPr sz="2000" b="1" spc="0">
                <a:solidFill>
                  <a:schemeClr val="accent2"/>
                </a:solidFill>
              </a:defRPr>
            </a:lvl1pPr>
            <a:lvl2pPr marL="457200" indent="0">
              <a:buNone/>
              <a:defRPr/>
            </a:lvl2pPr>
          </a:lstStyle>
          <a:p>
            <a:pPr lvl="0"/>
            <a:r>
              <a:rPr lang="en-US" dirty="0"/>
              <a:t>Click to edit master text styles</a:t>
            </a:r>
          </a:p>
        </p:txBody>
      </p:sp>
      <p:sp>
        <p:nvSpPr>
          <p:cNvPr id="18" name="Text Placeholder 17">
            <a:extLst>
              <a:ext uri="{FF2B5EF4-FFF2-40B4-BE49-F238E27FC236}">
                <a16:creationId xmlns:a16="http://schemas.microsoft.com/office/drawing/2014/main" id="{84302A94-9527-4E62-9E69-6ACC17BDDA53}"/>
              </a:ext>
            </a:extLst>
          </p:cNvPr>
          <p:cNvSpPr>
            <a:spLocks noGrp="1"/>
          </p:cNvSpPr>
          <p:nvPr>
            <p:ph type="body" sz="quarter" idx="11"/>
          </p:nvPr>
        </p:nvSpPr>
        <p:spPr>
          <a:xfrm>
            <a:off x="1208161" y="2234652"/>
            <a:ext cx="4684640" cy="352561"/>
          </a:xfrm>
        </p:spPr>
        <p:txBody>
          <a:bodyPr/>
          <a:lstStyle>
            <a:lvl1pPr algn="l">
              <a:defRPr/>
            </a:lvl1pPr>
          </a:lstStyle>
          <a:p>
            <a:pPr lvl="0"/>
            <a:r>
              <a:rPr lang="en-US" dirty="0"/>
              <a:t>Click to edit Master text styles</a:t>
            </a:r>
          </a:p>
        </p:txBody>
      </p:sp>
      <p:sp>
        <p:nvSpPr>
          <p:cNvPr id="4" name="Rectangle 3">
            <a:extLst>
              <a:ext uri="{FF2B5EF4-FFF2-40B4-BE49-F238E27FC236}">
                <a16:creationId xmlns:a16="http://schemas.microsoft.com/office/drawing/2014/main" id="{5CD712A5-B674-5B4E-AFB6-374EC84FC46A}"/>
              </a:ext>
            </a:extLst>
          </p:cNvPr>
          <p:cNvSpPr/>
          <p:nvPr userDrawn="1"/>
        </p:nvSpPr>
        <p:spPr>
          <a:xfrm>
            <a:off x="273335" y="1796307"/>
            <a:ext cx="805564" cy="805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1</a:t>
            </a:r>
          </a:p>
        </p:txBody>
      </p:sp>
      <p:sp>
        <p:nvSpPr>
          <p:cNvPr id="24" name="Text Placeholder 12">
            <a:extLst>
              <a:ext uri="{FF2B5EF4-FFF2-40B4-BE49-F238E27FC236}">
                <a16:creationId xmlns:a16="http://schemas.microsoft.com/office/drawing/2014/main" id="{854390A4-C37B-204B-A068-8DBF929EE926}"/>
              </a:ext>
            </a:extLst>
          </p:cNvPr>
          <p:cNvSpPr>
            <a:spLocks noGrp="1"/>
          </p:cNvSpPr>
          <p:nvPr>
            <p:ph type="body" sz="quarter" idx="13" hasCustomPrompt="1"/>
          </p:nvPr>
        </p:nvSpPr>
        <p:spPr>
          <a:xfrm>
            <a:off x="7234026" y="1847804"/>
            <a:ext cx="4684640" cy="352561"/>
          </a:xfrm>
        </p:spPr>
        <p:txBody>
          <a:bodyPr>
            <a:normAutofit/>
          </a:bodyPr>
          <a:lstStyle>
            <a:lvl1pPr algn="l">
              <a:defRPr sz="2000" b="1" spc="0">
                <a:solidFill>
                  <a:schemeClr val="accent3"/>
                </a:solidFill>
              </a:defRPr>
            </a:lvl1pPr>
            <a:lvl2pPr marL="457200" indent="0">
              <a:buNone/>
              <a:defRPr/>
            </a:lvl2pPr>
          </a:lstStyle>
          <a:p>
            <a:pPr lvl="0"/>
            <a:r>
              <a:rPr lang="en-US" dirty="0"/>
              <a:t>Click to edit master text styles</a:t>
            </a:r>
          </a:p>
        </p:txBody>
      </p:sp>
      <p:sp>
        <p:nvSpPr>
          <p:cNvPr id="25" name="Text Placeholder 17">
            <a:extLst>
              <a:ext uri="{FF2B5EF4-FFF2-40B4-BE49-F238E27FC236}">
                <a16:creationId xmlns:a16="http://schemas.microsoft.com/office/drawing/2014/main" id="{BFA3E529-55C0-FF49-9C58-05BEE1221AB7}"/>
              </a:ext>
            </a:extLst>
          </p:cNvPr>
          <p:cNvSpPr>
            <a:spLocks noGrp="1"/>
          </p:cNvSpPr>
          <p:nvPr>
            <p:ph type="body" sz="quarter" idx="14"/>
          </p:nvPr>
        </p:nvSpPr>
        <p:spPr>
          <a:xfrm>
            <a:off x="7234027" y="2240259"/>
            <a:ext cx="4684640" cy="352561"/>
          </a:xfrm>
        </p:spPr>
        <p:txBody>
          <a:bodyPr/>
          <a:lstStyle>
            <a:lvl1pPr algn="l">
              <a:defRPr/>
            </a:lvl1pPr>
          </a:lstStyle>
          <a:p>
            <a:pPr lvl="0"/>
            <a:r>
              <a:rPr lang="en-US"/>
              <a:t>Click to edit Master text styles</a:t>
            </a:r>
          </a:p>
        </p:txBody>
      </p:sp>
      <p:sp>
        <p:nvSpPr>
          <p:cNvPr id="26" name="Rectangle 25">
            <a:extLst>
              <a:ext uri="{FF2B5EF4-FFF2-40B4-BE49-F238E27FC236}">
                <a16:creationId xmlns:a16="http://schemas.microsoft.com/office/drawing/2014/main" id="{65B603A8-5BFC-E34C-BBC2-9653FEDB8431}"/>
              </a:ext>
            </a:extLst>
          </p:cNvPr>
          <p:cNvSpPr/>
          <p:nvPr userDrawn="1"/>
        </p:nvSpPr>
        <p:spPr>
          <a:xfrm>
            <a:off x="6299201" y="1801914"/>
            <a:ext cx="805564" cy="8055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4</a:t>
            </a:r>
          </a:p>
        </p:txBody>
      </p:sp>
      <p:sp>
        <p:nvSpPr>
          <p:cNvPr id="33" name="Text Placeholder 12">
            <a:extLst>
              <a:ext uri="{FF2B5EF4-FFF2-40B4-BE49-F238E27FC236}">
                <a16:creationId xmlns:a16="http://schemas.microsoft.com/office/drawing/2014/main" id="{C7B9E4B0-E125-9C41-BE9E-C00C54ABC5B3}"/>
              </a:ext>
            </a:extLst>
          </p:cNvPr>
          <p:cNvSpPr>
            <a:spLocks noGrp="1"/>
          </p:cNvSpPr>
          <p:nvPr>
            <p:ph type="body" sz="quarter" idx="16" hasCustomPrompt="1"/>
          </p:nvPr>
        </p:nvSpPr>
        <p:spPr>
          <a:xfrm>
            <a:off x="1208160" y="3158017"/>
            <a:ext cx="4684640" cy="352561"/>
          </a:xfrm>
        </p:spPr>
        <p:txBody>
          <a:bodyPr>
            <a:normAutofit/>
          </a:bodyPr>
          <a:lstStyle>
            <a:lvl1pPr algn="l">
              <a:defRPr sz="2000" b="1" spc="0">
                <a:solidFill>
                  <a:schemeClr val="accent1"/>
                </a:solidFill>
              </a:defRPr>
            </a:lvl1pPr>
            <a:lvl2pPr marL="457200" indent="0">
              <a:buNone/>
              <a:defRPr/>
            </a:lvl2pPr>
          </a:lstStyle>
          <a:p>
            <a:pPr lvl="0"/>
            <a:r>
              <a:rPr lang="en-US" dirty="0"/>
              <a:t>Click to edit master text styles</a:t>
            </a:r>
          </a:p>
        </p:txBody>
      </p:sp>
      <p:sp>
        <p:nvSpPr>
          <p:cNvPr id="34" name="Text Placeholder 17">
            <a:extLst>
              <a:ext uri="{FF2B5EF4-FFF2-40B4-BE49-F238E27FC236}">
                <a16:creationId xmlns:a16="http://schemas.microsoft.com/office/drawing/2014/main" id="{E224D1B3-1401-3E40-85E6-FD142A81ED7A}"/>
              </a:ext>
            </a:extLst>
          </p:cNvPr>
          <p:cNvSpPr>
            <a:spLocks noGrp="1"/>
          </p:cNvSpPr>
          <p:nvPr>
            <p:ph type="body" sz="quarter" idx="17"/>
          </p:nvPr>
        </p:nvSpPr>
        <p:spPr>
          <a:xfrm>
            <a:off x="1208161" y="3550472"/>
            <a:ext cx="4684640" cy="352561"/>
          </a:xfrm>
        </p:spPr>
        <p:txBody>
          <a:bodyPr/>
          <a:lstStyle>
            <a:lvl1pPr algn="l">
              <a:defRPr/>
            </a:lvl1pPr>
          </a:lstStyle>
          <a:p>
            <a:pPr lvl="0"/>
            <a:r>
              <a:rPr lang="en-US"/>
              <a:t>Click to edit Master text styles</a:t>
            </a:r>
          </a:p>
        </p:txBody>
      </p:sp>
      <p:sp>
        <p:nvSpPr>
          <p:cNvPr id="35" name="Rectangle 34">
            <a:extLst>
              <a:ext uri="{FF2B5EF4-FFF2-40B4-BE49-F238E27FC236}">
                <a16:creationId xmlns:a16="http://schemas.microsoft.com/office/drawing/2014/main" id="{9F84E1F2-B8AA-C84E-9D14-E976CA6418D4}"/>
              </a:ext>
            </a:extLst>
          </p:cNvPr>
          <p:cNvSpPr/>
          <p:nvPr userDrawn="1"/>
        </p:nvSpPr>
        <p:spPr>
          <a:xfrm>
            <a:off x="273335" y="3112127"/>
            <a:ext cx="805564" cy="8055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2</a:t>
            </a:r>
          </a:p>
        </p:txBody>
      </p:sp>
      <p:sp>
        <p:nvSpPr>
          <p:cNvPr id="37" name="Text Placeholder 12">
            <a:extLst>
              <a:ext uri="{FF2B5EF4-FFF2-40B4-BE49-F238E27FC236}">
                <a16:creationId xmlns:a16="http://schemas.microsoft.com/office/drawing/2014/main" id="{C6586412-B112-A848-9AE6-422336223AAE}"/>
              </a:ext>
            </a:extLst>
          </p:cNvPr>
          <p:cNvSpPr>
            <a:spLocks noGrp="1"/>
          </p:cNvSpPr>
          <p:nvPr>
            <p:ph type="body" sz="quarter" idx="19" hasCustomPrompt="1"/>
          </p:nvPr>
        </p:nvSpPr>
        <p:spPr>
          <a:xfrm>
            <a:off x="7234026" y="3163624"/>
            <a:ext cx="4684640" cy="352561"/>
          </a:xfrm>
        </p:spPr>
        <p:txBody>
          <a:bodyPr>
            <a:normAutofit/>
          </a:bodyPr>
          <a:lstStyle>
            <a:lvl1pPr algn="l">
              <a:defRPr sz="2000" b="1" spc="0">
                <a:solidFill>
                  <a:schemeClr val="accent4"/>
                </a:solidFill>
              </a:defRPr>
            </a:lvl1pPr>
            <a:lvl2pPr marL="457200" indent="0">
              <a:buNone/>
              <a:defRPr/>
            </a:lvl2pPr>
          </a:lstStyle>
          <a:p>
            <a:pPr lvl="0"/>
            <a:r>
              <a:rPr lang="en-US" dirty="0"/>
              <a:t>Click to edit master text styles</a:t>
            </a:r>
          </a:p>
        </p:txBody>
      </p:sp>
      <p:sp>
        <p:nvSpPr>
          <p:cNvPr id="38" name="Text Placeholder 17">
            <a:extLst>
              <a:ext uri="{FF2B5EF4-FFF2-40B4-BE49-F238E27FC236}">
                <a16:creationId xmlns:a16="http://schemas.microsoft.com/office/drawing/2014/main" id="{2E29E1B3-8E17-2E4A-9922-0749DF899BBE}"/>
              </a:ext>
            </a:extLst>
          </p:cNvPr>
          <p:cNvSpPr>
            <a:spLocks noGrp="1"/>
          </p:cNvSpPr>
          <p:nvPr>
            <p:ph type="body" sz="quarter" idx="20"/>
          </p:nvPr>
        </p:nvSpPr>
        <p:spPr>
          <a:xfrm>
            <a:off x="7234027" y="3556079"/>
            <a:ext cx="4684640" cy="352561"/>
          </a:xfrm>
        </p:spPr>
        <p:txBody>
          <a:bodyPr/>
          <a:lstStyle>
            <a:lvl1pPr algn="l">
              <a:defRPr/>
            </a:lvl1pPr>
          </a:lstStyle>
          <a:p>
            <a:pPr lvl="0"/>
            <a:r>
              <a:rPr lang="en-US"/>
              <a:t>Click to edit Master text styles</a:t>
            </a:r>
          </a:p>
        </p:txBody>
      </p:sp>
      <p:sp>
        <p:nvSpPr>
          <p:cNvPr id="39" name="Rectangle 38">
            <a:extLst>
              <a:ext uri="{FF2B5EF4-FFF2-40B4-BE49-F238E27FC236}">
                <a16:creationId xmlns:a16="http://schemas.microsoft.com/office/drawing/2014/main" id="{D931567F-D293-3B4D-ACE9-78AACE2C6905}"/>
              </a:ext>
            </a:extLst>
          </p:cNvPr>
          <p:cNvSpPr/>
          <p:nvPr userDrawn="1"/>
        </p:nvSpPr>
        <p:spPr>
          <a:xfrm>
            <a:off x="6299201" y="3117734"/>
            <a:ext cx="805564" cy="8055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5</a:t>
            </a:r>
          </a:p>
        </p:txBody>
      </p:sp>
      <p:sp>
        <p:nvSpPr>
          <p:cNvPr id="41" name="Text Placeholder 12">
            <a:extLst>
              <a:ext uri="{FF2B5EF4-FFF2-40B4-BE49-F238E27FC236}">
                <a16:creationId xmlns:a16="http://schemas.microsoft.com/office/drawing/2014/main" id="{45858E1D-B28D-9D48-A660-C98B52B518DD}"/>
              </a:ext>
            </a:extLst>
          </p:cNvPr>
          <p:cNvSpPr>
            <a:spLocks noGrp="1"/>
          </p:cNvSpPr>
          <p:nvPr>
            <p:ph type="body" sz="quarter" idx="22" hasCustomPrompt="1"/>
          </p:nvPr>
        </p:nvSpPr>
        <p:spPr>
          <a:xfrm>
            <a:off x="1208160" y="4422340"/>
            <a:ext cx="4684640" cy="352561"/>
          </a:xfrm>
        </p:spPr>
        <p:txBody>
          <a:bodyPr>
            <a:normAutofit/>
          </a:bodyPr>
          <a:lstStyle>
            <a:lvl1pPr algn="l">
              <a:defRPr sz="2000" b="1" spc="0">
                <a:solidFill>
                  <a:schemeClr val="tx2"/>
                </a:solidFill>
              </a:defRPr>
            </a:lvl1pPr>
            <a:lvl2pPr marL="457200" indent="0">
              <a:buNone/>
              <a:defRPr/>
            </a:lvl2pPr>
          </a:lstStyle>
          <a:p>
            <a:pPr lvl="0"/>
            <a:r>
              <a:rPr lang="en-US" dirty="0"/>
              <a:t>Click to edit master text styles</a:t>
            </a:r>
          </a:p>
        </p:txBody>
      </p:sp>
      <p:sp>
        <p:nvSpPr>
          <p:cNvPr id="42" name="Text Placeholder 17">
            <a:extLst>
              <a:ext uri="{FF2B5EF4-FFF2-40B4-BE49-F238E27FC236}">
                <a16:creationId xmlns:a16="http://schemas.microsoft.com/office/drawing/2014/main" id="{7D552DED-58CD-D148-98A4-3BE3541D255C}"/>
              </a:ext>
            </a:extLst>
          </p:cNvPr>
          <p:cNvSpPr>
            <a:spLocks noGrp="1"/>
          </p:cNvSpPr>
          <p:nvPr>
            <p:ph type="body" sz="quarter" idx="23"/>
          </p:nvPr>
        </p:nvSpPr>
        <p:spPr>
          <a:xfrm>
            <a:off x="1208161" y="4814795"/>
            <a:ext cx="4684640" cy="352561"/>
          </a:xfrm>
        </p:spPr>
        <p:txBody>
          <a:bodyPr/>
          <a:lstStyle>
            <a:lvl1pPr algn="l">
              <a:defRPr/>
            </a:lvl1pPr>
          </a:lstStyle>
          <a:p>
            <a:pPr lvl="0"/>
            <a:r>
              <a:rPr lang="en-US"/>
              <a:t>Click to edit Master text styles</a:t>
            </a:r>
          </a:p>
        </p:txBody>
      </p:sp>
      <p:sp>
        <p:nvSpPr>
          <p:cNvPr id="43" name="Rectangle 42">
            <a:extLst>
              <a:ext uri="{FF2B5EF4-FFF2-40B4-BE49-F238E27FC236}">
                <a16:creationId xmlns:a16="http://schemas.microsoft.com/office/drawing/2014/main" id="{53B72576-3828-054D-8DDB-E80E9F10FE4C}"/>
              </a:ext>
            </a:extLst>
          </p:cNvPr>
          <p:cNvSpPr/>
          <p:nvPr userDrawn="1"/>
        </p:nvSpPr>
        <p:spPr>
          <a:xfrm>
            <a:off x="273335" y="4376450"/>
            <a:ext cx="805564" cy="8055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3</a:t>
            </a:r>
          </a:p>
        </p:txBody>
      </p:sp>
      <p:sp>
        <p:nvSpPr>
          <p:cNvPr id="45" name="Text Placeholder 12">
            <a:extLst>
              <a:ext uri="{FF2B5EF4-FFF2-40B4-BE49-F238E27FC236}">
                <a16:creationId xmlns:a16="http://schemas.microsoft.com/office/drawing/2014/main" id="{83DCC0EB-B572-604A-AEB0-3FC64B8398DF}"/>
              </a:ext>
            </a:extLst>
          </p:cNvPr>
          <p:cNvSpPr>
            <a:spLocks noGrp="1"/>
          </p:cNvSpPr>
          <p:nvPr>
            <p:ph type="body" sz="quarter" idx="25" hasCustomPrompt="1"/>
          </p:nvPr>
        </p:nvSpPr>
        <p:spPr>
          <a:xfrm>
            <a:off x="7234026" y="4427947"/>
            <a:ext cx="4684640" cy="352561"/>
          </a:xfrm>
        </p:spPr>
        <p:txBody>
          <a:bodyPr>
            <a:normAutofit/>
          </a:bodyPr>
          <a:lstStyle>
            <a:lvl1pPr algn="l">
              <a:defRPr sz="2000" b="1" spc="0">
                <a:solidFill>
                  <a:schemeClr val="accent1">
                    <a:lumMod val="50000"/>
                  </a:schemeClr>
                </a:solidFill>
              </a:defRPr>
            </a:lvl1pPr>
            <a:lvl2pPr marL="457200" indent="0">
              <a:buNone/>
              <a:defRPr/>
            </a:lvl2pPr>
          </a:lstStyle>
          <a:p>
            <a:pPr lvl="0"/>
            <a:r>
              <a:rPr lang="en-US" dirty="0"/>
              <a:t>Click to edit master text styles</a:t>
            </a:r>
          </a:p>
        </p:txBody>
      </p:sp>
      <p:sp>
        <p:nvSpPr>
          <p:cNvPr id="46" name="Text Placeholder 17">
            <a:extLst>
              <a:ext uri="{FF2B5EF4-FFF2-40B4-BE49-F238E27FC236}">
                <a16:creationId xmlns:a16="http://schemas.microsoft.com/office/drawing/2014/main" id="{C6C01932-CFA0-704A-B221-511AE41FE557}"/>
              </a:ext>
            </a:extLst>
          </p:cNvPr>
          <p:cNvSpPr>
            <a:spLocks noGrp="1"/>
          </p:cNvSpPr>
          <p:nvPr>
            <p:ph type="body" sz="quarter" idx="26"/>
          </p:nvPr>
        </p:nvSpPr>
        <p:spPr>
          <a:xfrm>
            <a:off x="7234027" y="4820402"/>
            <a:ext cx="4684640" cy="352561"/>
          </a:xfrm>
        </p:spPr>
        <p:txBody>
          <a:bodyPr/>
          <a:lstStyle>
            <a:lvl1pPr algn="l">
              <a:defRPr/>
            </a:lvl1pPr>
          </a:lstStyle>
          <a:p>
            <a:pPr lvl="0"/>
            <a:r>
              <a:rPr lang="en-US"/>
              <a:t>Click to edit Master text styles</a:t>
            </a:r>
          </a:p>
        </p:txBody>
      </p:sp>
      <p:sp>
        <p:nvSpPr>
          <p:cNvPr id="47" name="Rectangle 46">
            <a:extLst>
              <a:ext uri="{FF2B5EF4-FFF2-40B4-BE49-F238E27FC236}">
                <a16:creationId xmlns:a16="http://schemas.microsoft.com/office/drawing/2014/main" id="{727F40D5-85B8-D048-9661-FB52497AFE4A}"/>
              </a:ext>
            </a:extLst>
          </p:cNvPr>
          <p:cNvSpPr/>
          <p:nvPr userDrawn="1"/>
        </p:nvSpPr>
        <p:spPr>
          <a:xfrm>
            <a:off x="6299201" y="4382057"/>
            <a:ext cx="805564" cy="80556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6</a:t>
            </a:r>
          </a:p>
        </p:txBody>
      </p:sp>
      <p:sp>
        <p:nvSpPr>
          <p:cNvPr id="21" name="Slide Number Placeholder 3">
            <a:extLst>
              <a:ext uri="{FF2B5EF4-FFF2-40B4-BE49-F238E27FC236}">
                <a16:creationId xmlns:a16="http://schemas.microsoft.com/office/drawing/2014/main" id="{7B5EAB76-5EE0-4A1A-9AAA-CB99F64AA284}"/>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58567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Point Resi">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9B76C1-C342-E64F-A923-2DCFC9BF272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29092" y="1055292"/>
            <a:ext cx="4747418" cy="4747418"/>
          </a:xfrm>
          <a:prstGeom prst="rect">
            <a:avLst/>
          </a:prstGeom>
        </p:spPr>
      </p:pic>
      <p:sp>
        <p:nvSpPr>
          <p:cNvPr id="5" name="Picture Placeholder 4">
            <a:extLst>
              <a:ext uri="{FF2B5EF4-FFF2-40B4-BE49-F238E27FC236}">
                <a16:creationId xmlns:a16="http://schemas.microsoft.com/office/drawing/2014/main" id="{869F2B37-88BE-4A31-AD40-92CE946C723B}"/>
              </a:ext>
            </a:extLst>
          </p:cNvPr>
          <p:cNvSpPr>
            <a:spLocks noGrp="1"/>
          </p:cNvSpPr>
          <p:nvPr>
            <p:ph type="pic" sz="quarter" idx="10"/>
          </p:nvPr>
        </p:nvSpPr>
        <p:spPr>
          <a:xfrm>
            <a:off x="7329488" y="1055688"/>
            <a:ext cx="4746625" cy="4746625"/>
          </a:xfrm>
        </p:spPr>
        <p:txBody>
          <a:bodyPr/>
          <a:lstStyle/>
          <a:p>
            <a:endParaRPr lang="en-US"/>
          </a:p>
        </p:txBody>
      </p:sp>
      <p:sp>
        <p:nvSpPr>
          <p:cNvPr id="17" name="Title 1">
            <a:extLst>
              <a:ext uri="{FF2B5EF4-FFF2-40B4-BE49-F238E27FC236}">
                <a16:creationId xmlns:a16="http://schemas.microsoft.com/office/drawing/2014/main" id="{71985222-1B1F-4B49-8C2F-502C9F72F5D0}"/>
              </a:ext>
            </a:extLst>
          </p:cNvPr>
          <p:cNvSpPr>
            <a:spLocks noGrp="1"/>
          </p:cNvSpPr>
          <p:nvPr>
            <p:ph type="title"/>
          </p:nvPr>
        </p:nvSpPr>
        <p:spPr>
          <a:xfrm>
            <a:off x="1275217" y="406626"/>
            <a:ext cx="3932237" cy="1600200"/>
          </a:xfrm>
        </p:spPr>
        <p:txBody>
          <a:bodyPr anchor="b"/>
          <a:lstStyle>
            <a:lvl1pPr algn="l">
              <a:defRPr sz="3200"/>
            </a:lvl1pPr>
          </a:lstStyle>
          <a:p>
            <a:r>
              <a:rPr lang="en-US"/>
              <a:t>Click to edit Master title style</a:t>
            </a:r>
          </a:p>
        </p:txBody>
      </p:sp>
      <p:sp>
        <p:nvSpPr>
          <p:cNvPr id="18" name="Text Placeholder 3">
            <a:extLst>
              <a:ext uri="{FF2B5EF4-FFF2-40B4-BE49-F238E27FC236}">
                <a16:creationId xmlns:a16="http://schemas.microsoft.com/office/drawing/2014/main" id="{D99601A4-D0A1-48E7-A810-BF1AC38EEB21}"/>
              </a:ext>
            </a:extLst>
          </p:cNvPr>
          <p:cNvSpPr>
            <a:spLocks noGrp="1"/>
          </p:cNvSpPr>
          <p:nvPr>
            <p:ph type="body" sz="half" idx="2"/>
          </p:nvPr>
        </p:nvSpPr>
        <p:spPr>
          <a:xfrm>
            <a:off x="1275217" y="2006826"/>
            <a:ext cx="3932237" cy="3811588"/>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Rectangle 1">
            <a:extLst>
              <a:ext uri="{FF2B5EF4-FFF2-40B4-BE49-F238E27FC236}">
                <a16:creationId xmlns:a16="http://schemas.microsoft.com/office/drawing/2014/main" id="{120C28E1-9D65-7141-8397-A4FACA128597}"/>
              </a:ext>
            </a:extLst>
          </p:cNvPr>
          <p:cNvSpPr/>
          <p:nvPr userDrawn="1"/>
        </p:nvSpPr>
        <p:spPr>
          <a:xfrm>
            <a:off x="6096001" y="-25400"/>
            <a:ext cx="3606800" cy="6908800"/>
          </a:xfrm>
          <a:prstGeom prst="rect">
            <a:avLst/>
          </a:prstGeom>
          <a:solidFill>
            <a:schemeClr val="accent3">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0D3D2F-CC2D-6247-B02E-13EC895273BC}"/>
              </a:ext>
            </a:extLst>
          </p:cNvPr>
          <p:cNvCxnSpPr/>
          <p:nvPr userDrawn="1"/>
        </p:nvCxnSpPr>
        <p:spPr>
          <a:xfrm>
            <a:off x="9702801" y="-12700"/>
            <a:ext cx="0" cy="6896100"/>
          </a:xfrm>
          <a:prstGeom prst="line">
            <a:avLst/>
          </a:prstGeom>
          <a:ln w="22225">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90137012-B2F6-4672-9D3F-ADC3CAAB6502}"/>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340935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Point - CI">
    <p:spTree>
      <p:nvGrpSpPr>
        <p:cNvPr id="1" name=""/>
        <p:cNvGrpSpPr/>
        <p:nvPr/>
      </p:nvGrpSpPr>
      <p:grpSpPr>
        <a:xfrm>
          <a:off x="0" y="0"/>
          <a:ext cx="0" cy="0"/>
          <a:chOff x="0" y="0"/>
          <a:chExt cx="0" cy="0"/>
        </a:xfrm>
      </p:grpSpPr>
      <p:pic>
        <p:nvPicPr>
          <p:cNvPr id="4" name="Picture 3" descr="A picture containing text, person, indoor, working&#10;&#10;Description automatically generated">
            <a:extLst>
              <a:ext uri="{FF2B5EF4-FFF2-40B4-BE49-F238E27FC236}">
                <a16:creationId xmlns:a16="http://schemas.microsoft.com/office/drawing/2014/main" id="{EF9B76C1-C342-E64F-A923-2DCFC9BF272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29092" y="1055291"/>
            <a:ext cx="4747418" cy="4747418"/>
          </a:xfrm>
          <a:prstGeom prst="rect">
            <a:avLst/>
          </a:prstGeom>
        </p:spPr>
      </p:pic>
      <p:sp>
        <p:nvSpPr>
          <p:cNvPr id="17" name="Title 1">
            <a:extLst>
              <a:ext uri="{FF2B5EF4-FFF2-40B4-BE49-F238E27FC236}">
                <a16:creationId xmlns:a16="http://schemas.microsoft.com/office/drawing/2014/main" id="{71985222-1B1F-4B49-8C2F-502C9F72F5D0}"/>
              </a:ext>
            </a:extLst>
          </p:cNvPr>
          <p:cNvSpPr>
            <a:spLocks noGrp="1"/>
          </p:cNvSpPr>
          <p:nvPr>
            <p:ph type="title"/>
          </p:nvPr>
        </p:nvSpPr>
        <p:spPr>
          <a:xfrm>
            <a:off x="1275217" y="406626"/>
            <a:ext cx="3932237" cy="1600200"/>
          </a:xfrm>
        </p:spPr>
        <p:txBody>
          <a:bodyPr anchor="b"/>
          <a:lstStyle>
            <a:lvl1pPr algn="l">
              <a:defRPr sz="3200"/>
            </a:lvl1pPr>
          </a:lstStyle>
          <a:p>
            <a:r>
              <a:rPr lang="en-US"/>
              <a:t>Click to edit Master title style</a:t>
            </a:r>
          </a:p>
        </p:txBody>
      </p:sp>
      <p:sp>
        <p:nvSpPr>
          <p:cNvPr id="18" name="Text Placeholder 3">
            <a:extLst>
              <a:ext uri="{FF2B5EF4-FFF2-40B4-BE49-F238E27FC236}">
                <a16:creationId xmlns:a16="http://schemas.microsoft.com/office/drawing/2014/main" id="{D99601A4-D0A1-48E7-A810-BF1AC38EEB21}"/>
              </a:ext>
            </a:extLst>
          </p:cNvPr>
          <p:cNvSpPr>
            <a:spLocks noGrp="1"/>
          </p:cNvSpPr>
          <p:nvPr>
            <p:ph type="body" sz="half" idx="2"/>
          </p:nvPr>
        </p:nvSpPr>
        <p:spPr>
          <a:xfrm>
            <a:off x="1275217" y="2006826"/>
            <a:ext cx="3932237" cy="3811588"/>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Picture Placeholder 4">
            <a:extLst>
              <a:ext uri="{FF2B5EF4-FFF2-40B4-BE49-F238E27FC236}">
                <a16:creationId xmlns:a16="http://schemas.microsoft.com/office/drawing/2014/main" id="{869F2B37-88BE-4A31-AD40-92CE946C723B}"/>
              </a:ext>
            </a:extLst>
          </p:cNvPr>
          <p:cNvSpPr>
            <a:spLocks noGrp="1"/>
          </p:cNvSpPr>
          <p:nvPr>
            <p:ph type="pic" sz="quarter" idx="10"/>
          </p:nvPr>
        </p:nvSpPr>
        <p:spPr>
          <a:xfrm>
            <a:off x="7329488" y="1055688"/>
            <a:ext cx="4746625" cy="4746625"/>
          </a:xfrm>
        </p:spPr>
        <p:txBody>
          <a:bodyPr/>
          <a:lstStyle/>
          <a:p>
            <a:endParaRPr lang="en-US"/>
          </a:p>
        </p:txBody>
      </p:sp>
      <p:sp>
        <p:nvSpPr>
          <p:cNvPr id="2" name="Rectangle 1">
            <a:extLst>
              <a:ext uri="{FF2B5EF4-FFF2-40B4-BE49-F238E27FC236}">
                <a16:creationId xmlns:a16="http://schemas.microsoft.com/office/drawing/2014/main" id="{120C28E1-9D65-7141-8397-A4FACA128597}"/>
              </a:ext>
            </a:extLst>
          </p:cNvPr>
          <p:cNvSpPr/>
          <p:nvPr userDrawn="1"/>
        </p:nvSpPr>
        <p:spPr>
          <a:xfrm>
            <a:off x="6096001" y="-25400"/>
            <a:ext cx="3606800" cy="6908800"/>
          </a:xfrm>
          <a:prstGeom prst="rect">
            <a:avLst/>
          </a:pr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0D3D2F-CC2D-6247-B02E-13EC895273BC}"/>
              </a:ext>
            </a:extLst>
          </p:cNvPr>
          <p:cNvCxnSpPr/>
          <p:nvPr userDrawn="1"/>
        </p:nvCxnSpPr>
        <p:spPr>
          <a:xfrm>
            <a:off x="9702801" y="-12700"/>
            <a:ext cx="0" cy="68961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90137012-B2F6-4672-9D3F-ADC3CAAB6502}"/>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86346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alking Poin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4DF831-7414-454A-AE26-CDEB83505999}"/>
              </a:ext>
            </a:extLst>
          </p:cNvPr>
          <p:cNvSpPr/>
          <p:nvPr userDrawn="1"/>
        </p:nvSpPr>
        <p:spPr>
          <a:xfrm>
            <a:off x="8041425" y="1206726"/>
            <a:ext cx="2003994" cy="2003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551A66-D50A-154C-98BE-CDD87A817F9D}"/>
              </a:ext>
            </a:extLst>
          </p:cNvPr>
          <p:cNvSpPr/>
          <p:nvPr userDrawn="1"/>
        </p:nvSpPr>
        <p:spPr>
          <a:xfrm>
            <a:off x="2146580" y="1206726"/>
            <a:ext cx="2003994" cy="2003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B0AA7B3-7F86-4A5B-BCFC-80D16F5B0E6F}"/>
              </a:ext>
            </a:extLst>
          </p:cNvPr>
          <p:cNvSpPr>
            <a:spLocks noGrp="1"/>
          </p:cNvSpPr>
          <p:nvPr>
            <p:ph type="body" idx="1"/>
          </p:nvPr>
        </p:nvSpPr>
        <p:spPr>
          <a:xfrm>
            <a:off x="1942871" y="3429000"/>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Picture Placeholder 11">
            <a:extLst>
              <a:ext uri="{FF2B5EF4-FFF2-40B4-BE49-F238E27FC236}">
                <a16:creationId xmlns:a16="http://schemas.microsoft.com/office/drawing/2014/main" id="{2EBA29CD-7A0C-4984-9512-A9F92E9992D7}"/>
              </a:ext>
            </a:extLst>
          </p:cNvPr>
          <p:cNvSpPr>
            <a:spLocks noGrp="1"/>
          </p:cNvSpPr>
          <p:nvPr>
            <p:ph type="pic" sz="quarter" idx="10"/>
          </p:nvPr>
        </p:nvSpPr>
        <p:spPr>
          <a:xfrm>
            <a:off x="2452459" y="1483234"/>
            <a:ext cx="1392238" cy="1450975"/>
          </a:xfrm>
        </p:spPr>
        <p:txBody>
          <a:bodyPr/>
          <a:lstStyle/>
          <a:p>
            <a:endParaRPr lang="en-US"/>
          </a:p>
        </p:txBody>
      </p:sp>
      <p:sp>
        <p:nvSpPr>
          <p:cNvPr id="13" name="Text Placeholder 2">
            <a:extLst>
              <a:ext uri="{FF2B5EF4-FFF2-40B4-BE49-F238E27FC236}">
                <a16:creationId xmlns:a16="http://schemas.microsoft.com/office/drawing/2014/main" id="{8A891266-BE2D-48DD-AEE4-B7AD974982A2}"/>
              </a:ext>
            </a:extLst>
          </p:cNvPr>
          <p:cNvSpPr>
            <a:spLocks noGrp="1"/>
          </p:cNvSpPr>
          <p:nvPr>
            <p:ph type="body" idx="11"/>
          </p:nvPr>
        </p:nvSpPr>
        <p:spPr>
          <a:xfrm>
            <a:off x="7837716" y="3429000"/>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11">
            <a:extLst>
              <a:ext uri="{FF2B5EF4-FFF2-40B4-BE49-F238E27FC236}">
                <a16:creationId xmlns:a16="http://schemas.microsoft.com/office/drawing/2014/main" id="{2CFBA897-9C09-4E1B-B394-9589B8681713}"/>
              </a:ext>
            </a:extLst>
          </p:cNvPr>
          <p:cNvSpPr>
            <a:spLocks noGrp="1"/>
          </p:cNvSpPr>
          <p:nvPr>
            <p:ph type="pic" sz="quarter" idx="12"/>
          </p:nvPr>
        </p:nvSpPr>
        <p:spPr>
          <a:xfrm>
            <a:off x="8347304" y="1483234"/>
            <a:ext cx="1392238" cy="1450975"/>
          </a:xfrm>
        </p:spPr>
        <p:txBody>
          <a:bodyPr/>
          <a:lstStyle/>
          <a:p>
            <a:endParaRPr lang="en-US"/>
          </a:p>
        </p:txBody>
      </p:sp>
      <p:sp>
        <p:nvSpPr>
          <p:cNvPr id="8" name="Slide Number Placeholder 3">
            <a:extLst>
              <a:ext uri="{FF2B5EF4-FFF2-40B4-BE49-F238E27FC236}">
                <a16:creationId xmlns:a16="http://schemas.microsoft.com/office/drawing/2014/main" id="{0177880A-00AC-41F5-AF00-18FEC0A26E2D}"/>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
        <p:nvSpPr>
          <p:cNvPr id="10" name="Title 1">
            <a:extLst>
              <a:ext uri="{FF2B5EF4-FFF2-40B4-BE49-F238E27FC236}">
                <a16:creationId xmlns:a16="http://schemas.microsoft.com/office/drawing/2014/main" id="{BBE15B2C-2C75-4490-AEBD-3046536DA3A0}"/>
              </a:ext>
            </a:extLst>
          </p:cNvPr>
          <p:cNvSpPr>
            <a:spLocks noGrp="1"/>
          </p:cNvSpPr>
          <p:nvPr>
            <p:ph type="title"/>
          </p:nvPr>
        </p:nvSpPr>
        <p:spPr>
          <a:xfrm>
            <a:off x="16623" y="6265036"/>
            <a:ext cx="7743464" cy="592964"/>
          </a:xfrm>
        </p:spPr>
        <p:txBody>
          <a:bodyPr anchor="b"/>
          <a:lstStyle>
            <a:lvl1pPr algn="l">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299481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Talking Poin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543709E-1276-A245-A83D-58007F4EF518}"/>
              </a:ext>
            </a:extLst>
          </p:cNvPr>
          <p:cNvSpPr/>
          <p:nvPr userDrawn="1"/>
        </p:nvSpPr>
        <p:spPr>
          <a:xfrm>
            <a:off x="5094003" y="1194026"/>
            <a:ext cx="2003994" cy="2003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
            <a:extLst>
              <a:ext uri="{FF2B5EF4-FFF2-40B4-BE49-F238E27FC236}">
                <a16:creationId xmlns:a16="http://schemas.microsoft.com/office/drawing/2014/main" id="{E21DF840-70D3-2142-9DB3-430D05303C1A}"/>
              </a:ext>
            </a:extLst>
          </p:cNvPr>
          <p:cNvSpPr>
            <a:spLocks noGrp="1"/>
          </p:cNvSpPr>
          <p:nvPr>
            <p:ph type="body" idx="11"/>
          </p:nvPr>
        </p:nvSpPr>
        <p:spPr>
          <a:xfrm>
            <a:off x="4890294" y="3416300"/>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Picture Placeholder 11">
            <a:extLst>
              <a:ext uri="{FF2B5EF4-FFF2-40B4-BE49-F238E27FC236}">
                <a16:creationId xmlns:a16="http://schemas.microsoft.com/office/drawing/2014/main" id="{1CDF7A0C-5434-9C4C-A479-328281455105}"/>
              </a:ext>
            </a:extLst>
          </p:cNvPr>
          <p:cNvSpPr>
            <a:spLocks noGrp="1"/>
          </p:cNvSpPr>
          <p:nvPr>
            <p:ph type="pic" sz="quarter" idx="12"/>
          </p:nvPr>
        </p:nvSpPr>
        <p:spPr>
          <a:xfrm>
            <a:off x="5399882" y="1470534"/>
            <a:ext cx="1392238" cy="1450975"/>
          </a:xfrm>
        </p:spPr>
        <p:txBody>
          <a:bodyPr/>
          <a:lstStyle/>
          <a:p>
            <a:endParaRPr lang="en-US"/>
          </a:p>
        </p:txBody>
      </p:sp>
      <p:sp>
        <p:nvSpPr>
          <p:cNvPr id="22" name="Rectangle 21">
            <a:extLst>
              <a:ext uri="{FF2B5EF4-FFF2-40B4-BE49-F238E27FC236}">
                <a16:creationId xmlns:a16="http://schemas.microsoft.com/office/drawing/2014/main" id="{41DD6BB8-2749-0348-A37E-BA03CF5ABED5}"/>
              </a:ext>
            </a:extLst>
          </p:cNvPr>
          <p:cNvSpPr/>
          <p:nvPr userDrawn="1"/>
        </p:nvSpPr>
        <p:spPr>
          <a:xfrm>
            <a:off x="814103" y="1194026"/>
            <a:ext cx="2003994" cy="2003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74229287-8B21-3B4D-A425-2BCC64148C00}"/>
              </a:ext>
            </a:extLst>
          </p:cNvPr>
          <p:cNvSpPr>
            <a:spLocks noGrp="1"/>
          </p:cNvSpPr>
          <p:nvPr>
            <p:ph type="body" idx="13"/>
          </p:nvPr>
        </p:nvSpPr>
        <p:spPr>
          <a:xfrm>
            <a:off x="610394" y="3416300"/>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Picture Placeholder 11">
            <a:extLst>
              <a:ext uri="{FF2B5EF4-FFF2-40B4-BE49-F238E27FC236}">
                <a16:creationId xmlns:a16="http://schemas.microsoft.com/office/drawing/2014/main" id="{BC9019CD-FEB4-C443-B244-DFD603837C4E}"/>
              </a:ext>
            </a:extLst>
          </p:cNvPr>
          <p:cNvSpPr>
            <a:spLocks noGrp="1"/>
          </p:cNvSpPr>
          <p:nvPr>
            <p:ph type="pic" sz="quarter" idx="14"/>
          </p:nvPr>
        </p:nvSpPr>
        <p:spPr>
          <a:xfrm>
            <a:off x="1119982" y="1470534"/>
            <a:ext cx="1392238" cy="1450975"/>
          </a:xfrm>
        </p:spPr>
        <p:txBody>
          <a:bodyPr/>
          <a:lstStyle/>
          <a:p>
            <a:endParaRPr lang="en-US"/>
          </a:p>
        </p:txBody>
      </p:sp>
      <p:sp>
        <p:nvSpPr>
          <p:cNvPr id="25" name="Rectangle 24">
            <a:extLst>
              <a:ext uri="{FF2B5EF4-FFF2-40B4-BE49-F238E27FC236}">
                <a16:creationId xmlns:a16="http://schemas.microsoft.com/office/drawing/2014/main" id="{6B5C86E3-EEB6-0F47-A19C-0676AD42827B}"/>
              </a:ext>
            </a:extLst>
          </p:cNvPr>
          <p:cNvSpPr/>
          <p:nvPr userDrawn="1"/>
        </p:nvSpPr>
        <p:spPr>
          <a:xfrm>
            <a:off x="9170194" y="1194026"/>
            <a:ext cx="2003994" cy="2003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706B1F19-62EA-8347-A093-ABC4A2EAA1AA}"/>
              </a:ext>
            </a:extLst>
          </p:cNvPr>
          <p:cNvSpPr>
            <a:spLocks noGrp="1"/>
          </p:cNvSpPr>
          <p:nvPr>
            <p:ph type="body" idx="15"/>
          </p:nvPr>
        </p:nvSpPr>
        <p:spPr>
          <a:xfrm>
            <a:off x="8966485" y="3416300"/>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Picture Placeholder 11">
            <a:extLst>
              <a:ext uri="{FF2B5EF4-FFF2-40B4-BE49-F238E27FC236}">
                <a16:creationId xmlns:a16="http://schemas.microsoft.com/office/drawing/2014/main" id="{951E7641-A9EA-5F47-9F1F-D149D47D819A}"/>
              </a:ext>
            </a:extLst>
          </p:cNvPr>
          <p:cNvSpPr>
            <a:spLocks noGrp="1"/>
          </p:cNvSpPr>
          <p:nvPr>
            <p:ph type="pic" sz="quarter" idx="16"/>
          </p:nvPr>
        </p:nvSpPr>
        <p:spPr>
          <a:xfrm>
            <a:off x="9476073" y="1470534"/>
            <a:ext cx="1392238" cy="1450975"/>
          </a:xfrm>
        </p:spPr>
        <p:txBody>
          <a:bodyPr/>
          <a:lstStyle/>
          <a:p>
            <a:endParaRPr lang="en-US"/>
          </a:p>
        </p:txBody>
      </p:sp>
      <p:sp>
        <p:nvSpPr>
          <p:cNvPr id="11" name="Slide Number Placeholder 3">
            <a:extLst>
              <a:ext uri="{FF2B5EF4-FFF2-40B4-BE49-F238E27FC236}">
                <a16:creationId xmlns:a16="http://schemas.microsoft.com/office/drawing/2014/main" id="{480498C1-CAAA-4052-9410-E20571E60437}"/>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
        <p:nvSpPr>
          <p:cNvPr id="12" name="Title 1">
            <a:extLst>
              <a:ext uri="{FF2B5EF4-FFF2-40B4-BE49-F238E27FC236}">
                <a16:creationId xmlns:a16="http://schemas.microsoft.com/office/drawing/2014/main" id="{6FBB79A6-D973-4C7A-AC41-60C6AA8A6473}"/>
              </a:ext>
            </a:extLst>
          </p:cNvPr>
          <p:cNvSpPr>
            <a:spLocks noGrp="1"/>
          </p:cNvSpPr>
          <p:nvPr>
            <p:ph type="title"/>
          </p:nvPr>
        </p:nvSpPr>
        <p:spPr>
          <a:xfrm>
            <a:off x="16623" y="6265036"/>
            <a:ext cx="7743464" cy="592964"/>
          </a:xfrm>
        </p:spPr>
        <p:txBody>
          <a:bodyPr anchor="b"/>
          <a:lstStyle>
            <a:lvl1pPr algn="l">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28643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alking Points">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BBDA3E6-A802-D94F-8413-81694A90A8A9}"/>
              </a:ext>
            </a:extLst>
          </p:cNvPr>
          <p:cNvSpPr/>
          <p:nvPr userDrawn="1"/>
        </p:nvSpPr>
        <p:spPr>
          <a:xfrm>
            <a:off x="9404183" y="1595325"/>
            <a:ext cx="1483519" cy="14835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B9AC064-6F24-FF40-A843-A9A36B42D354}"/>
              </a:ext>
            </a:extLst>
          </p:cNvPr>
          <p:cNvSpPr/>
          <p:nvPr userDrawn="1"/>
        </p:nvSpPr>
        <p:spPr>
          <a:xfrm>
            <a:off x="6652876" y="1611653"/>
            <a:ext cx="1483519" cy="1483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B28AF29-CFFD-9342-9213-59FA36D3041F}"/>
              </a:ext>
            </a:extLst>
          </p:cNvPr>
          <p:cNvSpPr/>
          <p:nvPr userDrawn="1"/>
        </p:nvSpPr>
        <p:spPr>
          <a:xfrm>
            <a:off x="3902421" y="1595325"/>
            <a:ext cx="1483519" cy="14835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55DE92-4588-E54B-BE72-D3C37686443E}"/>
              </a:ext>
            </a:extLst>
          </p:cNvPr>
          <p:cNvSpPr/>
          <p:nvPr userDrawn="1"/>
        </p:nvSpPr>
        <p:spPr>
          <a:xfrm>
            <a:off x="1151966" y="1595325"/>
            <a:ext cx="1483519" cy="14835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B0AA7B3-7F86-4A5B-BCFC-80D16F5B0E6F}"/>
              </a:ext>
            </a:extLst>
          </p:cNvPr>
          <p:cNvSpPr>
            <a:spLocks noGrp="1"/>
          </p:cNvSpPr>
          <p:nvPr>
            <p:ph type="body" idx="1"/>
          </p:nvPr>
        </p:nvSpPr>
        <p:spPr>
          <a:xfrm>
            <a:off x="688018" y="3316195"/>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icture Placeholder 11">
            <a:extLst>
              <a:ext uri="{FF2B5EF4-FFF2-40B4-BE49-F238E27FC236}">
                <a16:creationId xmlns:a16="http://schemas.microsoft.com/office/drawing/2014/main" id="{2EBA29CD-7A0C-4984-9512-A9F92E9992D7}"/>
              </a:ext>
            </a:extLst>
          </p:cNvPr>
          <p:cNvSpPr>
            <a:spLocks noGrp="1"/>
          </p:cNvSpPr>
          <p:nvPr>
            <p:ph type="pic" sz="quarter" idx="10"/>
          </p:nvPr>
        </p:nvSpPr>
        <p:spPr>
          <a:xfrm>
            <a:off x="1378401" y="1800019"/>
            <a:ext cx="1030648" cy="1074130"/>
          </a:xfrm>
        </p:spPr>
        <p:txBody>
          <a:bodyPr/>
          <a:lstStyle/>
          <a:p>
            <a:endParaRPr lang="en-US"/>
          </a:p>
        </p:txBody>
      </p:sp>
      <p:sp>
        <p:nvSpPr>
          <p:cNvPr id="16" name="Text Placeholder 2">
            <a:extLst>
              <a:ext uri="{FF2B5EF4-FFF2-40B4-BE49-F238E27FC236}">
                <a16:creationId xmlns:a16="http://schemas.microsoft.com/office/drawing/2014/main" id="{D20770D1-DF87-486F-BAB4-27A34B457EE1}"/>
              </a:ext>
            </a:extLst>
          </p:cNvPr>
          <p:cNvSpPr>
            <a:spLocks noGrp="1"/>
          </p:cNvSpPr>
          <p:nvPr>
            <p:ph type="body" idx="11"/>
          </p:nvPr>
        </p:nvSpPr>
        <p:spPr>
          <a:xfrm>
            <a:off x="3438475" y="3316195"/>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Picture Placeholder 11">
            <a:extLst>
              <a:ext uri="{FF2B5EF4-FFF2-40B4-BE49-F238E27FC236}">
                <a16:creationId xmlns:a16="http://schemas.microsoft.com/office/drawing/2014/main" id="{BFB8361F-E50D-47DD-A97D-663A8533953F}"/>
              </a:ext>
            </a:extLst>
          </p:cNvPr>
          <p:cNvSpPr>
            <a:spLocks noGrp="1"/>
          </p:cNvSpPr>
          <p:nvPr>
            <p:ph type="pic" sz="quarter" idx="12"/>
          </p:nvPr>
        </p:nvSpPr>
        <p:spPr>
          <a:xfrm>
            <a:off x="4128858" y="1800019"/>
            <a:ext cx="1030648" cy="1074130"/>
          </a:xfrm>
        </p:spPr>
        <p:txBody>
          <a:bodyPr/>
          <a:lstStyle/>
          <a:p>
            <a:endParaRPr lang="en-US"/>
          </a:p>
        </p:txBody>
      </p:sp>
      <p:sp>
        <p:nvSpPr>
          <p:cNvPr id="19" name="Text Placeholder 2">
            <a:extLst>
              <a:ext uri="{FF2B5EF4-FFF2-40B4-BE49-F238E27FC236}">
                <a16:creationId xmlns:a16="http://schemas.microsoft.com/office/drawing/2014/main" id="{464089F1-A7A8-4EC1-8EA8-CD23083664B8}"/>
              </a:ext>
            </a:extLst>
          </p:cNvPr>
          <p:cNvSpPr>
            <a:spLocks noGrp="1"/>
          </p:cNvSpPr>
          <p:nvPr>
            <p:ph type="body" idx="13"/>
          </p:nvPr>
        </p:nvSpPr>
        <p:spPr>
          <a:xfrm>
            <a:off x="6188932" y="3316195"/>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Picture Placeholder 11">
            <a:extLst>
              <a:ext uri="{FF2B5EF4-FFF2-40B4-BE49-F238E27FC236}">
                <a16:creationId xmlns:a16="http://schemas.microsoft.com/office/drawing/2014/main" id="{0C155E1B-BCF3-45F4-8B01-20B38151EDF2}"/>
              </a:ext>
            </a:extLst>
          </p:cNvPr>
          <p:cNvSpPr>
            <a:spLocks noGrp="1"/>
          </p:cNvSpPr>
          <p:nvPr>
            <p:ph type="pic" sz="quarter" idx="14"/>
          </p:nvPr>
        </p:nvSpPr>
        <p:spPr>
          <a:xfrm>
            <a:off x="6879315" y="1800019"/>
            <a:ext cx="1030648" cy="1074130"/>
          </a:xfrm>
        </p:spPr>
        <p:txBody>
          <a:bodyPr/>
          <a:lstStyle/>
          <a:p>
            <a:endParaRPr lang="en-US"/>
          </a:p>
        </p:txBody>
      </p:sp>
      <p:sp>
        <p:nvSpPr>
          <p:cNvPr id="22" name="Text Placeholder 2">
            <a:extLst>
              <a:ext uri="{FF2B5EF4-FFF2-40B4-BE49-F238E27FC236}">
                <a16:creationId xmlns:a16="http://schemas.microsoft.com/office/drawing/2014/main" id="{C64166AC-86D1-4019-A0B9-0270B37970CE}"/>
              </a:ext>
            </a:extLst>
          </p:cNvPr>
          <p:cNvSpPr>
            <a:spLocks noGrp="1"/>
          </p:cNvSpPr>
          <p:nvPr>
            <p:ph type="body" idx="15"/>
          </p:nvPr>
        </p:nvSpPr>
        <p:spPr>
          <a:xfrm>
            <a:off x="8910037" y="3316195"/>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Picture Placeholder 11">
            <a:extLst>
              <a:ext uri="{FF2B5EF4-FFF2-40B4-BE49-F238E27FC236}">
                <a16:creationId xmlns:a16="http://schemas.microsoft.com/office/drawing/2014/main" id="{FDC227C8-78A1-4FEC-9EF4-695B803FC7E7}"/>
              </a:ext>
            </a:extLst>
          </p:cNvPr>
          <p:cNvSpPr>
            <a:spLocks noGrp="1"/>
          </p:cNvSpPr>
          <p:nvPr>
            <p:ph type="pic" sz="quarter" idx="16"/>
          </p:nvPr>
        </p:nvSpPr>
        <p:spPr>
          <a:xfrm>
            <a:off x="9630618" y="1800019"/>
            <a:ext cx="1030648" cy="1074130"/>
          </a:xfrm>
        </p:spPr>
        <p:txBody>
          <a:bodyPr/>
          <a:lstStyle/>
          <a:p>
            <a:endParaRPr lang="en-US"/>
          </a:p>
        </p:txBody>
      </p:sp>
      <p:sp>
        <p:nvSpPr>
          <p:cNvPr id="17" name="Slide Number Placeholder 3">
            <a:extLst>
              <a:ext uri="{FF2B5EF4-FFF2-40B4-BE49-F238E27FC236}">
                <a16:creationId xmlns:a16="http://schemas.microsoft.com/office/drawing/2014/main" id="{3CD607CD-63D4-45FA-9FC6-1E7DD6B4EC6C}"/>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
        <p:nvSpPr>
          <p:cNvPr id="20" name="Title 1">
            <a:extLst>
              <a:ext uri="{FF2B5EF4-FFF2-40B4-BE49-F238E27FC236}">
                <a16:creationId xmlns:a16="http://schemas.microsoft.com/office/drawing/2014/main" id="{807AD948-CA2B-4386-914B-4E62134B970D}"/>
              </a:ext>
            </a:extLst>
          </p:cNvPr>
          <p:cNvSpPr>
            <a:spLocks noGrp="1"/>
          </p:cNvSpPr>
          <p:nvPr>
            <p:ph type="title"/>
          </p:nvPr>
        </p:nvSpPr>
        <p:spPr>
          <a:xfrm>
            <a:off x="16623" y="6265036"/>
            <a:ext cx="7743464" cy="592964"/>
          </a:xfrm>
        </p:spPr>
        <p:txBody>
          <a:bodyPr anchor="b"/>
          <a:lstStyle>
            <a:lvl1pPr algn="l">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4152293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i Quote or Agenda Item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4438" y="1002514"/>
            <a:ext cx="4746625" cy="4746625"/>
          </a:xfrm>
          <a:prstGeom prst="rect">
            <a:avLst/>
          </a:prstGeom>
        </p:spPr>
      </p:pic>
      <p:sp>
        <p:nvSpPr>
          <p:cNvPr id="12" name="Picture Placeholder 4">
            <a:extLst>
              <a:ext uri="{FF2B5EF4-FFF2-40B4-BE49-F238E27FC236}">
                <a16:creationId xmlns:a16="http://schemas.microsoft.com/office/drawing/2014/main" id="{40F903C8-5710-6146-87D0-343697EA9B09}"/>
              </a:ext>
            </a:extLst>
          </p:cNvPr>
          <p:cNvSpPr>
            <a:spLocks noGrp="1"/>
          </p:cNvSpPr>
          <p:nvPr>
            <p:ph type="pic" sz="quarter" idx="12"/>
          </p:nvPr>
        </p:nvSpPr>
        <p:spPr>
          <a:xfrm>
            <a:off x="642715" y="1000919"/>
            <a:ext cx="4746625" cy="4746625"/>
          </a:xfrm>
        </p:spPr>
        <p:txBody>
          <a:bodyPr/>
          <a:lstStyle/>
          <a:p>
            <a:endParaRPr lang="en-US"/>
          </a:p>
        </p:txBody>
      </p:sp>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2"/>
                </a:solidFill>
              </a:defRPr>
            </a:lvl1pPr>
            <a:lvl2pPr marL="457200" indent="0">
              <a:buNone/>
              <a:defRPr/>
            </a:lvl2pPr>
          </a:lstStyle>
          <a:p>
            <a:pPr lvl="0"/>
            <a:r>
              <a:rPr lang="en-US"/>
              <a:t>Click to edit Master text styles</a:t>
            </a:r>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2">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32AC726D-4606-45B2-B229-ED857BAB5883}"/>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202214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CD2BC6-2947-4043-94D7-E7095593D4A8}"/>
              </a:ext>
            </a:extLst>
          </p:cNvPr>
          <p:cNvSpPr>
            <a:spLocks noGrp="1"/>
          </p:cNvSpPr>
          <p:nvPr>
            <p:ph type="title"/>
          </p:nvPr>
        </p:nvSpPr>
        <p:spPr>
          <a:xfrm>
            <a:off x="1182893" y="2004060"/>
            <a:ext cx="997374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224249-CA3A-4DCB-9D1C-5CC110F0F000}"/>
              </a:ext>
            </a:extLst>
          </p:cNvPr>
          <p:cNvSpPr>
            <a:spLocks noGrp="1"/>
          </p:cNvSpPr>
          <p:nvPr>
            <p:ph type="body" idx="1"/>
          </p:nvPr>
        </p:nvSpPr>
        <p:spPr>
          <a:xfrm>
            <a:off x="1182893" y="3541077"/>
            <a:ext cx="9973747" cy="1677534"/>
          </a:xfrm>
          <a:prstGeom prst="rect">
            <a:avLst/>
          </a:prstGeom>
        </p:spPr>
        <p:txBody>
          <a:bodyPr vert="horz" lIns="91440" tIns="45720" rIns="91440" bIns="45720" rtlCol="0">
            <a:normAutofit/>
          </a:bodyPr>
          <a:lstStyle/>
          <a:p>
            <a:pPr lvl="0"/>
            <a:r>
              <a:rPr lang="en-US"/>
              <a:t>Click to edit Master text styles</a:t>
            </a:r>
          </a:p>
        </p:txBody>
      </p:sp>
      <p:sp>
        <p:nvSpPr>
          <p:cNvPr id="5" name="Rectangle 4">
            <a:extLst>
              <a:ext uri="{FF2B5EF4-FFF2-40B4-BE49-F238E27FC236}">
                <a16:creationId xmlns:a16="http://schemas.microsoft.com/office/drawing/2014/main" id="{D04B56FB-3109-DC40-9DEA-D75F466B89BF}"/>
              </a:ext>
            </a:extLst>
          </p:cNvPr>
          <p:cNvSpPr/>
          <p:nvPr userDrawn="1"/>
        </p:nvSpPr>
        <p:spPr>
          <a:xfrm>
            <a:off x="0" y="6250075"/>
            <a:ext cx="12192000" cy="607925"/>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F2435FE-3BA0-7E47-A4F0-5EBE87267904}"/>
              </a:ext>
            </a:extLst>
          </p:cNvPr>
          <p:cNvSpPr/>
          <p:nvPr userDrawn="1"/>
        </p:nvSpPr>
        <p:spPr>
          <a:xfrm>
            <a:off x="-26796" y="6234102"/>
            <a:ext cx="12218796" cy="45719"/>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C688242-1735-4517-999E-EEDA432C7B86}"/>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1949499988"/>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660" r:id="rId3"/>
    <p:sldLayoutId id="2147483653" r:id="rId4"/>
    <p:sldLayoutId id="2147483695" r:id="rId5"/>
    <p:sldLayoutId id="2147483668" r:id="rId6"/>
    <p:sldLayoutId id="2147483661" r:id="rId7"/>
    <p:sldLayoutId id="2147483662" r:id="rId8"/>
    <p:sldLayoutId id="2147483654" r:id="rId9"/>
    <p:sldLayoutId id="2147483679" r:id="rId10"/>
    <p:sldLayoutId id="2147483680" r:id="rId11"/>
    <p:sldLayoutId id="2147483681" r:id="rId12"/>
    <p:sldLayoutId id="2147483691" r:id="rId13"/>
    <p:sldLayoutId id="2147483692" r:id="rId14"/>
    <p:sldLayoutId id="2147483693" r:id="rId15"/>
    <p:sldLayoutId id="2147483694" r:id="rId16"/>
    <p:sldLayoutId id="2147483670" r:id="rId17"/>
    <p:sldLayoutId id="2147483689" r:id="rId18"/>
    <p:sldLayoutId id="2147483672" r:id="rId19"/>
    <p:sldLayoutId id="2147483676" r:id="rId20"/>
    <p:sldLayoutId id="2147483682" r:id="rId21"/>
    <p:sldLayoutId id="2147483683" r:id="rId22"/>
    <p:sldLayoutId id="2147483688" r:id="rId23"/>
  </p:sldLayoutIdLst>
  <p:hf sldNum="0" hdr="0" ftr="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50000"/>
              <a:lumOff val="50000"/>
            </a:schemeClr>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hyperlink" Target="https://www.dpuc.state.ct.us/DEEPEnergy.nsf/c6c6d525f7cdd1168525797d0047c5bf/92c11f8776277ac0852588550070059b/$FILE/DEEP%20Determination%20-%202022-2024%20CLM%20Plan.pdf"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hyperlink" Target="https://www.eversource.com/content/business/save-money-energy/clean-energy-options/geothermal-pilot-program-in-massachusetts" TargetMode="External"/><Relationship Id="rId2" Type="http://schemas.openxmlformats.org/officeDocument/2006/relationships/image" Target="../media/image2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5A89-A686-8B46-9E7E-1A2AE8B6B405}"/>
              </a:ext>
            </a:extLst>
          </p:cNvPr>
          <p:cNvSpPr>
            <a:spLocks noGrp="1"/>
          </p:cNvSpPr>
          <p:nvPr>
            <p:ph type="ctrTitle"/>
          </p:nvPr>
        </p:nvSpPr>
        <p:spPr>
          <a:xfrm>
            <a:off x="2625754" y="437753"/>
            <a:ext cx="9093610" cy="2387600"/>
          </a:xfrm>
        </p:spPr>
        <p:txBody>
          <a:bodyPr>
            <a:normAutofit fontScale="90000"/>
          </a:bodyPr>
          <a:lstStyle/>
          <a:p>
            <a:r>
              <a:rPr lang="en-US" dirty="0"/>
              <a:t>Future of Gas Efficiency Programs and Utilizing Gas Efficiency Funding</a:t>
            </a:r>
          </a:p>
        </p:txBody>
      </p:sp>
      <p:sp>
        <p:nvSpPr>
          <p:cNvPr id="3" name="Subtitle 2">
            <a:extLst>
              <a:ext uri="{FF2B5EF4-FFF2-40B4-BE49-F238E27FC236}">
                <a16:creationId xmlns:a16="http://schemas.microsoft.com/office/drawing/2014/main" id="{C64D5D91-1B7F-0F4F-B69D-40FECBD0FA05}"/>
              </a:ext>
            </a:extLst>
          </p:cNvPr>
          <p:cNvSpPr>
            <a:spLocks noGrp="1"/>
          </p:cNvSpPr>
          <p:nvPr>
            <p:ph type="subTitle" idx="1"/>
          </p:nvPr>
        </p:nvSpPr>
        <p:spPr/>
        <p:txBody>
          <a:bodyPr>
            <a:normAutofit lnSpcReduction="10000"/>
          </a:bodyPr>
          <a:lstStyle/>
          <a:p>
            <a:r>
              <a:rPr lang="en-US" dirty="0"/>
              <a:t>Technical Consultants</a:t>
            </a:r>
          </a:p>
          <a:p>
            <a:r>
              <a:rPr lang="en-US" dirty="0"/>
              <a:t>June 12, 2024</a:t>
            </a:r>
          </a:p>
        </p:txBody>
      </p:sp>
    </p:spTree>
    <p:extLst>
      <p:ext uri="{BB962C8B-B14F-4D97-AF65-F5344CB8AC3E}">
        <p14:creationId xmlns:p14="http://schemas.microsoft.com/office/powerpoint/2010/main" val="2014652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C0251E-478E-6442-919F-CDFCDA18BC2F}"/>
              </a:ext>
            </a:extLst>
          </p:cNvPr>
          <p:cNvSpPr>
            <a:spLocks noGrp="1"/>
          </p:cNvSpPr>
          <p:nvPr>
            <p:ph type="body" idx="1"/>
          </p:nvPr>
        </p:nvSpPr>
        <p:spPr>
          <a:xfrm>
            <a:off x="688018" y="3316195"/>
            <a:ext cx="2411413" cy="2555216"/>
          </a:xfrm>
        </p:spPr>
        <p:txBody>
          <a:bodyPr/>
          <a:lstStyle/>
          <a:p>
            <a:r>
              <a:rPr lang="en-US" dirty="0"/>
              <a:t>Allowing non-gas customers to benefit from the gas surcharge would result in a cross-subsidization</a:t>
            </a:r>
          </a:p>
        </p:txBody>
      </p:sp>
      <p:pic>
        <p:nvPicPr>
          <p:cNvPr id="12" name="Picture Placeholder 11" descr="Playbook with solid fill">
            <a:extLst>
              <a:ext uri="{FF2B5EF4-FFF2-40B4-BE49-F238E27FC236}">
                <a16:creationId xmlns:a16="http://schemas.microsoft.com/office/drawing/2014/main" id="{3D929858-573A-C896-BD6B-B34655BF328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923" r="1923"/>
          <a:stretch>
            <a:fillRect/>
          </a:stretch>
        </p:blipFill>
        <p:spPr/>
      </p:pic>
      <p:sp>
        <p:nvSpPr>
          <p:cNvPr id="4" name="Text Placeholder 3">
            <a:extLst>
              <a:ext uri="{FF2B5EF4-FFF2-40B4-BE49-F238E27FC236}">
                <a16:creationId xmlns:a16="http://schemas.microsoft.com/office/drawing/2014/main" id="{AAADC9BB-A3AA-B446-AF88-727896F6B6B5}"/>
              </a:ext>
            </a:extLst>
          </p:cNvPr>
          <p:cNvSpPr>
            <a:spLocks noGrp="1"/>
          </p:cNvSpPr>
          <p:nvPr>
            <p:ph type="body" idx="11"/>
          </p:nvPr>
        </p:nvSpPr>
        <p:spPr>
          <a:xfrm>
            <a:off x="6188932" y="3316195"/>
            <a:ext cx="2411413" cy="1758156"/>
          </a:xfrm>
        </p:spPr>
        <p:txBody>
          <a:bodyPr>
            <a:normAutofit/>
          </a:bodyPr>
          <a:lstStyle/>
          <a:p>
            <a:r>
              <a:rPr lang="en-US" dirty="0"/>
              <a:t>Per statute, DEEP has jurisdiction over plan and budget approval</a:t>
            </a:r>
          </a:p>
          <a:p>
            <a:endParaRPr lang="en-US" dirty="0"/>
          </a:p>
        </p:txBody>
      </p:sp>
      <p:pic>
        <p:nvPicPr>
          <p:cNvPr id="14" name="Picture Placeholder 13" descr="No sign with solid fill">
            <a:extLst>
              <a:ext uri="{FF2B5EF4-FFF2-40B4-BE49-F238E27FC236}">
                <a16:creationId xmlns:a16="http://schemas.microsoft.com/office/drawing/2014/main" id="{361ABB71-2F99-2456-7957-C5EA95922364}"/>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997" r="1997"/>
          <a:stretch>
            <a:fillRect/>
          </a:stretch>
        </p:blipFill>
        <p:spPr/>
      </p:pic>
      <p:sp>
        <p:nvSpPr>
          <p:cNvPr id="6" name="Text Placeholder 5">
            <a:extLst>
              <a:ext uri="{FF2B5EF4-FFF2-40B4-BE49-F238E27FC236}">
                <a16:creationId xmlns:a16="http://schemas.microsoft.com/office/drawing/2014/main" id="{C9B5C78F-F8C0-E84B-A1A3-B9E3322436B8}"/>
              </a:ext>
            </a:extLst>
          </p:cNvPr>
          <p:cNvSpPr>
            <a:spLocks noGrp="1"/>
          </p:cNvSpPr>
          <p:nvPr>
            <p:ph type="body" idx="13"/>
          </p:nvPr>
        </p:nvSpPr>
        <p:spPr>
          <a:xfrm>
            <a:off x="3438475" y="3316195"/>
            <a:ext cx="2411413" cy="2948841"/>
          </a:xfrm>
        </p:spPr>
        <p:txBody>
          <a:bodyPr>
            <a:normAutofit/>
          </a:bodyPr>
          <a:lstStyle/>
          <a:p>
            <a:r>
              <a:rPr lang="en-US" dirty="0"/>
              <a:t>No reduction in natural gas usage</a:t>
            </a:r>
          </a:p>
          <a:p>
            <a:endParaRPr lang="en-US" dirty="0"/>
          </a:p>
        </p:txBody>
      </p:sp>
      <p:pic>
        <p:nvPicPr>
          <p:cNvPr id="16" name="Picture Placeholder 15" descr="Document with solid fill">
            <a:extLst>
              <a:ext uri="{FF2B5EF4-FFF2-40B4-BE49-F238E27FC236}">
                <a16:creationId xmlns:a16="http://schemas.microsoft.com/office/drawing/2014/main" id="{2A8CAC9D-4402-5D3E-47D9-1B82BDCA2648}"/>
              </a:ext>
            </a:extLst>
          </p:cNvPr>
          <p:cNvPicPr>
            <a:picLocks noGrp="1" noChangeAspect="1"/>
          </p:cNvPicPr>
          <p:nvPr>
            <p:ph type="pic" sz="quarter" idx="14"/>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923" r="1923"/>
          <a:stretch>
            <a:fillRect/>
          </a:stretch>
        </p:blipFill>
        <p:spPr/>
      </p:pic>
      <p:sp>
        <p:nvSpPr>
          <p:cNvPr id="8" name="Text Placeholder 7">
            <a:extLst>
              <a:ext uri="{FF2B5EF4-FFF2-40B4-BE49-F238E27FC236}">
                <a16:creationId xmlns:a16="http://schemas.microsoft.com/office/drawing/2014/main" id="{845BF081-538B-4645-B8EA-D7F524B6ED77}"/>
              </a:ext>
            </a:extLst>
          </p:cNvPr>
          <p:cNvSpPr>
            <a:spLocks noGrp="1"/>
          </p:cNvSpPr>
          <p:nvPr>
            <p:ph type="body" idx="15"/>
          </p:nvPr>
        </p:nvSpPr>
        <p:spPr>
          <a:xfrm>
            <a:off x="8940235" y="3316195"/>
            <a:ext cx="2411413" cy="2262484"/>
          </a:xfrm>
        </p:spPr>
        <p:txBody>
          <a:bodyPr>
            <a:normAutofit lnSpcReduction="10000"/>
          </a:bodyPr>
          <a:lstStyle/>
          <a:p>
            <a:r>
              <a:rPr lang="en-US" dirty="0"/>
              <a:t>Surcharge is approved by PURA, based on ratemaking principles and the gas surcharge is to  achieve natural gas reductions</a:t>
            </a:r>
          </a:p>
        </p:txBody>
      </p:sp>
      <p:pic>
        <p:nvPicPr>
          <p:cNvPr id="18" name="Picture Placeholder 17" descr="Cent with solid fill">
            <a:extLst>
              <a:ext uri="{FF2B5EF4-FFF2-40B4-BE49-F238E27FC236}">
                <a16:creationId xmlns:a16="http://schemas.microsoft.com/office/drawing/2014/main" id="{DB3979D0-4E68-7546-AA2C-6BDD4636FC52}"/>
              </a:ext>
            </a:extLst>
          </p:cNvPr>
          <p:cNvPicPr>
            <a:picLocks noGrp="1" noChangeAspect="1"/>
          </p:cNvPicPr>
          <p:nvPr>
            <p:ph type="pic" sz="quarter" idx="16"/>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997" r="1997"/>
          <a:stretch>
            <a:fillRect/>
          </a:stretch>
        </p:blipFill>
        <p:spPr/>
      </p:pic>
      <p:sp>
        <p:nvSpPr>
          <p:cNvPr id="10" name="Title 9">
            <a:extLst>
              <a:ext uri="{FF2B5EF4-FFF2-40B4-BE49-F238E27FC236}">
                <a16:creationId xmlns:a16="http://schemas.microsoft.com/office/drawing/2014/main" id="{85C3C2AD-BE00-1C4D-A693-23DD8E4A3852}"/>
              </a:ext>
            </a:extLst>
          </p:cNvPr>
          <p:cNvSpPr>
            <a:spLocks noGrp="1"/>
          </p:cNvSpPr>
          <p:nvPr>
            <p:ph type="title"/>
          </p:nvPr>
        </p:nvSpPr>
        <p:spPr>
          <a:xfrm>
            <a:off x="16623" y="6265036"/>
            <a:ext cx="10763230" cy="592964"/>
          </a:xfrm>
        </p:spPr>
        <p:txBody>
          <a:bodyPr>
            <a:normAutofit fontScale="90000"/>
          </a:bodyPr>
          <a:lstStyle/>
          <a:p>
            <a:r>
              <a:rPr lang="en-US" dirty="0"/>
              <a:t>Can gas surcharge funds be used for non-gas customers? </a:t>
            </a:r>
          </a:p>
        </p:txBody>
      </p:sp>
    </p:spTree>
    <p:extLst>
      <p:ext uri="{BB962C8B-B14F-4D97-AF65-F5344CB8AC3E}">
        <p14:creationId xmlns:p14="http://schemas.microsoft.com/office/powerpoint/2010/main" val="2515902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347570-CBFD-9F45-93C6-6F9CEC8BD55D}"/>
              </a:ext>
            </a:extLst>
          </p:cNvPr>
          <p:cNvSpPr>
            <a:spLocks noGrp="1"/>
          </p:cNvSpPr>
          <p:nvPr>
            <p:ph type="body" sz="quarter" idx="11"/>
          </p:nvPr>
        </p:nvSpPr>
        <p:spPr>
          <a:xfrm>
            <a:off x="6134102" y="2776756"/>
            <a:ext cx="5701110" cy="3483153"/>
          </a:xfrm>
        </p:spPr>
        <p:txBody>
          <a:bodyPr>
            <a:normAutofit fontScale="92500"/>
          </a:bodyPr>
          <a:lstStyle/>
          <a:p>
            <a:pPr marL="285750" indent="-285750" algn="l">
              <a:buFont typeface="Arial" panose="020B0604020202020204" pitchFamily="34" charset="0"/>
              <a:buChar char="•"/>
            </a:pPr>
            <a:r>
              <a:rPr lang="en-US" sz="2000" dirty="0"/>
              <a:t>Do EEB members have concerns about shifting the gas efficiency programs from equipment incentives to other efficiency incentives? </a:t>
            </a:r>
          </a:p>
          <a:p>
            <a:pPr algn="l"/>
            <a:endParaRPr lang="en-US" sz="2000" dirty="0"/>
          </a:p>
          <a:p>
            <a:pPr marL="285750" indent="-285750" algn="l">
              <a:buFont typeface="Arial" panose="020B0604020202020204" pitchFamily="34" charset="0"/>
              <a:buChar char="•"/>
            </a:pPr>
            <a:r>
              <a:rPr lang="en-US" sz="2000" dirty="0"/>
              <a:t>Can gas funds be used to shift gas customers from gas to electric heating and water heating?</a:t>
            </a:r>
          </a:p>
          <a:p>
            <a:pPr marL="285750" indent="-285750" algn="l">
              <a:buFont typeface="Arial" panose="020B0604020202020204" pitchFamily="34" charset="0"/>
              <a:buChar char="•"/>
            </a:pPr>
            <a:endParaRPr lang="en-US" sz="2000" dirty="0"/>
          </a:p>
          <a:p>
            <a:pPr marL="285750" indent="-285750" algn="l">
              <a:buFont typeface="Arial" panose="020B0604020202020204" pitchFamily="34" charset="0"/>
              <a:buChar char="•"/>
            </a:pPr>
            <a:r>
              <a:rPr lang="en-US" sz="2000" dirty="0"/>
              <a:t>Are there concerns related to pooling surcharges from both electric and gas customers to fund overall C&amp;LM efforts? </a:t>
            </a:r>
          </a:p>
          <a:p>
            <a:pPr marL="285750" indent="-285750" algn="l">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33FDABB0-E2A1-0242-B11D-BF7FCD5E5503}"/>
              </a:ext>
            </a:extLst>
          </p:cNvPr>
          <p:cNvSpPr>
            <a:spLocks noGrp="1"/>
          </p:cNvSpPr>
          <p:nvPr>
            <p:ph type="body" sz="quarter" idx="10"/>
          </p:nvPr>
        </p:nvSpPr>
        <p:spPr>
          <a:xfrm>
            <a:off x="6134102" y="1055292"/>
            <a:ext cx="5701110" cy="1067124"/>
          </a:xfrm>
        </p:spPr>
        <p:txBody>
          <a:bodyPr/>
          <a:lstStyle/>
          <a:p>
            <a:pPr algn="ctr"/>
            <a:r>
              <a:rPr lang="en-US" dirty="0"/>
              <a:t>Open Discussion</a:t>
            </a:r>
          </a:p>
        </p:txBody>
      </p:sp>
      <p:sp>
        <p:nvSpPr>
          <p:cNvPr id="4" name="Picture Placeholder 3">
            <a:extLst>
              <a:ext uri="{FF2B5EF4-FFF2-40B4-BE49-F238E27FC236}">
                <a16:creationId xmlns:a16="http://schemas.microsoft.com/office/drawing/2014/main" id="{0CA45643-DEC6-C94C-AA00-9946035B3F07}"/>
              </a:ext>
            </a:extLst>
          </p:cNvPr>
          <p:cNvSpPr>
            <a:spLocks noGrp="1"/>
          </p:cNvSpPr>
          <p:nvPr>
            <p:ph type="pic" sz="quarter" idx="12"/>
          </p:nvPr>
        </p:nvSpPr>
        <p:spPr/>
        <p:txBody>
          <a:bodyPr/>
          <a:lstStyle/>
          <a:p>
            <a:endParaRPr lang="en-US"/>
          </a:p>
        </p:txBody>
      </p:sp>
    </p:spTree>
    <p:extLst>
      <p:ext uri="{BB962C8B-B14F-4D97-AF65-F5344CB8AC3E}">
        <p14:creationId xmlns:p14="http://schemas.microsoft.com/office/powerpoint/2010/main" val="418685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AABF5B-8F68-48AA-8367-39302F46E3D1}"/>
              </a:ext>
            </a:extLst>
          </p:cNvPr>
          <p:cNvSpPr>
            <a:spLocks noGrp="1"/>
          </p:cNvSpPr>
          <p:nvPr>
            <p:ph type="body" sz="quarter" idx="4294967295"/>
          </p:nvPr>
        </p:nvSpPr>
        <p:spPr>
          <a:xfrm>
            <a:off x="6879394" y="2756591"/>
            <a:ext cx="4923290" cy="1236074"/>
          </a:xfrm>
        </p:spPr>
        <p:txBody>
          <a:bodyPr/>
          <a:lstStyle/>
          <a:p>
            <a:endParaRPr lang="en-US"/>
          </a:p>
        </p:txBody>
      </p:sp>
    </p:spTree>
    <p:extLst>
      <p:ext uri="{BB962C8B-B14F-4D97-AF65-F5344CB8AC3E}">
        <p14:creationId xmlns:p14="http://schemas.microsoft.com/office/powerpoint/2010/main" val="2309632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A2AB600-BA7D-FE41-966D-B79E9562AC3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9197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01639-808A-F245-BC7C-24CAA311F0FC}"/>
              </a:ext>
            </a:extLst>
          </p:cNvPr>
          <p:cNvSpPr>
            <a:spLocks noGrp="1"/>
          </p:cNvSpPr>
          <p:nvPr>
            <p:ph type="title"/>
          </p:nvPr>
        </p:nvSpPr>
        <p:spPr/>
        <p:txBody>
          <a:bodyPr/>
          <a:lstStyle/>
          <a:p>
            <a:r>
              <a:rPr lang="en-US" dirty="0"/>
              <a:t>Agenda</a:t>
            </a:r>
          </a:p>
        </p:txBody>
      </p:sp>
      <p:sp>
        <p:nvSpPr>
          <p:cNvPr id="5" name="Text Placeholder 4">
            <a:extLst>
              <a:ext uri="{FF2B5EF4-FFF2-40B4-BE49-F238E27FC236}">
                <a16:creationId xmlns:a16="http://schemas.microsoft.com/office/drawing/2014/main" id="{6CC082BF-0D2A-464E-AA3B-4306C7961ED9}"/>
              </a:ext>
            </a:extLst>
          </p:cNvPr>
          <p:cNvSpPr>
            <a:spLocks noGrp="1"/>
          </p:cNvSpPr>
          <p:nvPr>
            <p:ph type="body" sz="quarter" idx="13"/>
          </p:nvPr>
        </p:nvSpPr>
        <p:spPr/>
        <p:txBody>
          <a:bodyPr>
            <a:normAutofit fontScale="85000" lnSpcReduction="10000"/>
          </a:bodyPr>
          <a:lstStyle/>
          <a:p>
            <a:r>
              <a:rPr lang="en-US" dirty="0"/>
              <a:t>Using Gas Funds for Non-Gas Customers</a:t>
            </a:r>
          </a:p>
        </p:txBody>
      </p:sp>
      <p:sp>
        <p:nvSpPr>
          <p:cNvPr id="7" name="Text Placeholder 6">
            <a:extLst>
              <a:ext uri="{FF2B5EF4-FFF2-40B4-BE49-F238E27FC236}">
                <a16:creationId xmlns:a16="http://schemas.microsoft.com/office/drawing/2014/main" id="{B713CAA7-28DE-104C-B1A2-D08C83D8C3BD}"/>
              </a:ext>
            </a:extLst>
          </p:cNvPr>
          <p:cNvSpPr>
            <a:spLocks noGrp="1"/>
          </p:cNvSpPr>
          <p:nvPr>
            <p:ph type="body" sz="quarter" idx="16"/>
          </p:nvPr>
        </p:nvSpPr>
        <p:spPr>
          <a:xfrm>
            <a:off x="1208160" y="3158017"/>
            <a:ext cx="4684640" cy="750623"/>
          </a:xfrm>
        </p:spPr>
        <p:txBody>
          <a:bodyPr>
            <a:normAutofit/>
          </a:bodyPr>
          <a:lstStyle/>
          <a:p>
            <a:r>
              <a:rPr lang="en-US" dirty="0"/>
              <a:t>Impacts on Goals, Budgets, and Funding</a:t>
            </a:r>
          </a:p>
        </p:txBody>
      </p:sp>
      <p:sp>
        <p:nvSpPr>
          <p:cNvPr id="9" name="Text Placeholder 8">
            <a:extLst>
              <a:ext uri="{FF2B5EF4-FFF2-40B4-BE49-F238E27FC236}">
                <a16:creationId xmlns:a16="http://schemas.microsoft.com/office/drawing/2014/main" id="{087CFF8A-9FCB-B342-8C0E-05C012D6E1CE}"/>
              </a:ext>
            </a:extLst>
          </p:cNvPr>
          <p:cNvSpPr>
            <a:spLocks noGrp="1"/>
          </p:cNvSpPr>
          <p:nvPr>
            <p:ph type="body" sz="quarter" idx="19"/>
          </p:nvPr>
        </p:nvSpPr>
        <p:spPr>
          <a:xfrm>
            <a:off x="7234026" y="3163624"/>
            <a:ext cx="4684640" cy="745016"/>
          </a:xfrm>
        </p:spPr>
        <p:txBody>
          <a:bodyPr>
            <a:normAutofit/>
          </a:bodyPr>
          <a:lstStyle/>
          <a:p>
            <a:r>
              <a:rPr lang="en-US" dirty="0"/>
              <a:t>Using Gas Funds for Non-Gas Customers</a:t>
            </a:r>
          </a:p>
        </p:txBody>
      </p:sp>
      <p:sp>
        <p:nvSpPr>
          <p:cNvPr id="11" name="Text Placeholder 10">
            <a:extLst>
              <a:ext uri="{FF2B5EF4-FFF2-40B4-BE49-F238E27FC236}">
                <a16:creationId xmlns:a16="http://schemas.microsoft.com/office/drawing/2014/main" id="{E6CE5596-AD27-7243-A01D-021A9BDED454}"/>
              </a:ext>
            </a:extLst>
          </p:cNvPr>
          <p:cNvSpPr>
            <a:spLocks noGrp="1"/>
          </p:cNvSpPr>
          <p:nvPr>
            <p:ph type="body" sz="quarter" idx="22"/>
          </p:nvPr>
        </p:nvSpPr>
        <p:spPr>
          <a:xfrm>
            <a:off x="1208160" y="4422340"/>
            <a:ext cx="4684640" cy="750623"/>
          </a:xfrm>
        </p:spPr>
        <p:txBody>
          <a:bodyPr>
            <a:normAutofit/>
          </a:bodyPr>
          <a:lstStyle/>
          <a:p>
            <a:r>
              <a:rPr lang="en-US" dirty="0"/>
              <a:t>Non-traditional Approaches</a:t>
            </a:r>
          </a:p>
          <a:p>
            <a:endParaRPr lang="en-US" dirty="0"/>
          </a:p>
        </p:txBody>
      </p:sp>
      <p:sp>
        <p:nvSpPr>
          <p:cNvPr id="13" name="Text Placeholder 12">
            <a:extLst>
              <a:ext uri="{FF2B5EF4-FFF2-40B4-BE49-F238E27FC236}">
                <a16:creationId xmlns:a16="http://schemas.microsoft.com/office/drawing/2014/main" id="{FFBA0363-A5D3-4E46-B82D-E92A50FD63EB}"/>
              </a:ext>
            </a:extLst>
          </p:cNvPr>
          <p:cNvSpPr>
            <a:spLocks noGrp="1"/>
          </p:cNvSpPr>
          <p:nvPr>
            <p:ph type="body" sz="quarter" idx="25"/>
          </p:nvPr>
        </p:nvSpPr>
        <p:spPr/>
        <p:txBody>
          <a:bodyPr>
            <a:normAutofit lnSpcReduction="10000"/>
          </a:bodyPr>
          <a:lstStyle/>
          <a:p>
            <a:endParaRPr lang="en-US"/>
          </a:p>
        </p:txBody>
      </p:sp>
      <p:sp>
        <p:nvSpPr>
          <p:cNvPr id="14" name="Text Placeholder 13">
            <a:extLst>
              <a:ext uri="{FF2B5EF4-FFF2-40B4-BE49-F238E27FC236}">
                <a16:creationId xmlns:a16="http://schemas.microsoft.com/office/drawing/2014/main" id="{A02EE54E-5D0E-DE48-B575-97BCBC180B70}"/>
              </a:ext>
            </a:extLst>
          </p:cNvPr>
          <p:cNvSpPr>
            <a:spLocks noGrp="1"/>
          </p:cNvSpPr>
          <p:nvPr>
            <p:ph type="body" sz="quarter" idx="26"/>
          </p:nvPr>
        </p:nvSpPr>
        <p:spPr/>
        <p:txBody>
          <a:bodyPr/>
          <a:lstStyle/>
          <a:p>
            <a:endParaRPr lang="en-US"/>
          </a:p>
        </p:txBody>
      </p:sp>
      <p:sp>
        <p:nvSpPr>
          <p:cNvPr id="15" name="Text Placeholder 14">
            <a:extLst>
              <a:ext uri="{FF2B5EF4-FFF2-40B4-BE49-F238E27FC236}">
                <a16:creationId xmlns:a16="http://schemas.microsoft.com/office/drawing/2014/main" id="{F8D8DE06-5C4F-A74D-9680-84D074FF7FE5}"/>
              </a:ext>
            </a:extLst>
          </p:cNvPr>
          <p:cNvSpPr>
            <a:spLocks noGrp="1"/>
          </p:cNvSpPr>
          <p:nvPr>
            <p:ph type="body" sz="quarter" idx="10"/>
          </p:nvPr>
        </p:nvSpPr>
        <p:spPr>
          <a:xfrm>
            <a:off x="1208160" y="1842197"/>
            <a:ext cx="4684640" cy="750623"/>
          </a:xfrm>
        </p:spPr>
        <p:txBody>
          <a:bodyPr>
            <a:normAutofit/>
          </a:bodyPr>
          <a:lstStyle/>
          <a:p>
            <a:r>
              <a:rPr lang="en-US" dirty="0"/>
              <a:t>Impact of Decarbonization on Gas Efficiency Portfolios</a:t>
            </a:r>
          </a:p>
        </p:txBody>
      </p:sp>
      <p:sp>
        <p:nvSpPr>
          <p:cNvPr id="3" name="Rectangle 2">
            <a:extLst>
              <a:ext uri="{FF2B5EF4-FFF2-40B4-BE49-F238E27FC236}">
                <a16:creationId xmlns:a16="http://schemas.microsoft.com/office/drawing/2014/main" id="{90EDF210-3BFB-28C7-6810-9E7EB71C073F}"/>
              </a:ext>
            </a:extLst>
          </p:cNvPr>
          <p:cNvSpPr/>
          <p:nvPr/>
        </p:nvSpPr>
        <p:spPr>
          <a:xfrm>
            <a:off x="6096000" y="2897312"/>
            <a:ext cx="6096000" cy="26954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68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672FEB-7346-4A30-B66B-6B9261F08474}"/>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3800"/>
              <a:t>How does electrification and decarbonization impact gas portfolios?</a:t>
            </a:r>
          </a:p>
        </p:txBody>
      </p:sp>
      <p:pic>
        <p:nvPicPr>
          <p:cNvPr id="6" name="Picture 5" descr="Blue painted factory">
            <a:extLst>
              <a:ext uri="{FF2B5EF4-FFF2-40B4-BE49-F238E27FC236}">
                <a16:creationId xmlns:a16="http://schemas.microsoft.com/office/drawing/2014/main" id="{99F067F4-D906-1E0E-6E3D-9CD7E6B6DA38}"/>
              </a:ext>
            </a:extLst>
          </p:cNvPr>
          <p:cNvPicPr>
            <a:picLocks noChangeAspect="1"/>
          </p:cNvPicPr>
          <p:nvPr/>
        </p:nvPicPr>
        <p:blipFill rotWithShape="1">
          <a:blip r:embed="rId2"/>
          <a:srcRect l="38039" r="1663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E9EA1E0-9D72-43B8-B99F-5512EA865D67}"/>
              </a:ext>
            </a:extLst>
          </p:cNvPr>
          <p:cNvSpPr>
            <a:spLocks noGrp="1"/>
          </p:cNvSpPr>
          <p:nvPr>
            <p:ph type="body" sz="half" idx="2"/>
          </p:nvPr>
        </p:nvSpPr>
        <p:spPr>
          <a:xfrm>
            <a:off x="5297762" y="2706624"/>
            <a:ext cx="6251110" cy="3483864"/>
          </a:xfrm>
        </p:spPr>
        <p:txBody>
          <a:bodyPr vert="horz" lIns="91440" tIns="45720" rIns="91440" bIns="45720" rtlCol="0">
            <a:normAutofit/>
          </a:bodyPr>
          <a:lstStyle/>
          <a:p>
            <a:pPr marL="285750" indent="-228600">
              <a:buFont typeface="Arial" panose="020B0604020202020204" pitchFamily="34" charset="0"/>
              <a:buChar char="•"/>
            </a:pPr>
            <a:r>
              <a:rPr lang="en-US" sz="2200" dirty="0">
                <a:solidFill>
                  <a:schemeClr val="tx1"/>
                </a:solidFill>
              </a:rPr>
              <a:t>A shift from incentivizing gas equipment that will be in place for more than a decade</a:t>
            </a:r>
          </a:p>
          <a:p>
            <a:pPr marL="285750" indent="-228600">
              <a:buFont typeface="Arial" panose="020B0604020202020204" pitchFamily="34" charset="0"/>
              <a:buChar char="•"/>
            </a:pPr>
            <a:r>
              <a:rPr lang="en-US" sz="2200" dirty="0">
                <a:solidFill>
                  <a:schemeClr val="tx1"/>
                </a:solidFill>
              </a:rPr>
              <a:t>Natural gas efficiency programs can focus more on weatherization and/or paying a portion of electrification (gas to electric conversation) </a:t>
            </a:r>
          </a:p>
          <a:p>
            <a:pPr marL="285750" indent="-228600">
              <a:buFont typeface="Arial" panose="020B0604020202020204" pitchFamily="34" charset="0"/>
              <a:buChar char="•"/>
            </a:pPr>
            <a:r>
              <a:rPr lang="en-US" sz="2200" dirty="0">
                <a:solidFill>
                  <a:schemeClr val="tx1"/>
                </a:solidFill>
              </a:rPr>
              <a:t>Gas programs have projected underspending for 2024, which may indicate a need to shift the initiatives funded by the gas efficiency CAM charge</a:t>
            </a:r>
          </a:p>
        </p:txBody>
      </p:sp>
    </p:spTree>
    <p:extLst>
      <p:ext uri="{BB962C8B-B14F-4D97-AF65-F5344CB8AC3E}">
        <p14:creationId xmlns:p14="http://schemas.microsoft.com/office/powerpoint/2010/main" val="568343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Slide Background">
            <a:extLst>
              <a:ext uri="{FF2B5EF4-FFF2-40B4-BE49-F238E27FC236}">
                <a16:creationId xmlns:a16="http://schemas.microsoft.com/office/drawing/2014/main" id="{5F637E18-EF26-4327-9077-7FFC67B98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7" name="Rectangle 26">
            <a:extLst>
              <a:ext uri="{FF2B5EF4-FFF2-40B4-BE49-F238E27FC236}">
                <a16:creationId xmlns:a16="http://schemas.microsoft.com/office/drawing/2014/main" id="{3EED6667-6BE8-A2AB-422A-5A1D89727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8AAFFDC-504C-99FB-F664-DB3134F76D2A}"/>
              </a:ext>
            </a:extLst>
          </p:cNvPr>
          <p:cNvSpPr>
            <a:spLocks noGrp="1"/>
          </p:cNvSpPr>
          <p:nvPr>
            <p:ph type="title"/>
          </p:nvPr>
        </p:nvSpPr>
        <p:spPr>
          <a:xfrm>
            <a:off x="589558" y="244742"/>
            <a:ext cx="9342382" cy="1235225"/>
          </a:xfrm>
        </p:spPr>
        <p:txBody>
          <a:bodyPr vert="horz" lIns="91440" tIns="45720" rIns="91440" bIns="45720" rtlCol="0" anchor="ctr">
            <a:normAutofit/>
          </a:bodyPr>
          <a:lstStyle/>
          <a:p>
            <a:pPr algn="l"/>
            <a:r>
              <a:rPr lang="en-US" sz="3600" kern="1200" dirty="0">
                <a:solidFill>
                  <a:schemeClr val="tx1"/>
                </a:solidFill>
                <a:latin typeface="+mj-lt"/>
                <a:ea typeface="+mj-ea"/>
                <a:cs typeface="+mj-cs"/>
              </a:rPr>
              <a:t>Estimated 2024 Budget and Savings Allocated for Gas Equipment</a:t>
            </a:r>
          </a:p>
        </p:txBody>
      </p:sp>
      <p:graphicFrame>
        <p:nvGraphicFramePr>
          <p:cNvPr id="13" name="Table 12">
            <a:extLst>
              <a:ext uri="{FF2B5EF4-FFF2-40B4-BE49-F238E27FC236}">
                <a16:creationId xmlns:a16="http://schemas.microsoft.com/office/drawing/2014/main" id="{1491342E-6DCE-3FB9-8984-268EE00351F6}"/>
              </a:ext>
            </a:extLst>
          </p:cNvPr>
          <p:cNvGraphicFramePr>
            <a:graphicFrameLocks noGrp="1"/>
          </p:cNvGraphicFramePr>
          <p:nvPr>
            <p:extLst>
              <p:ext uri="{D42A27DB-BD31-4B8C-83A1-F6EECF244321}">
                <p14:modId xmlns:p14="http://schemas.microsoft.com/office/powerpoint/2010/main" val="3347661670"/>
              </p:ext>
            </p:extLst>
          </p:nvPr>
        </p:nvGraphicFramePr>
        <p:xfrm>
          <a:off x="382555" y="1724709"/>
          <a:ext cx="11336695" cy="4888552"/>
        </p:xfrm>
        <a:graphic>
          <a:graphicData uri="http://schemas.openxmlformats.org/drawingml/2006/table">
            <a:tbl>
              <a:tblPr firstRow="1" bandRow="1">
                <a:tableStyleId>{5C22544A-7EE6-4342-B048-85BDC9FD1C3A}</a:tableStyleId>
              </a:tblPr>
              <a:tblGrid>
                <a:gridCol w="1422510">
                  <a:extLst>
                    <a:ext uri="{9D8B030D-6E8A-4147-A177-3AD203B41FA5}">
                      <a16:colId xmlns:a16="http://schemas.microsoft.com/office/drawing/2014/main" val="1038308890"/>
                    </a:ext>
                  </a:extLst>
                </a:gridCol>
                <a:gridCol w="1416313">
                  <a:extLst>
                    <a:ext uri="{9D8B030D-6E8A-4147-A177-3AD203B41FA5}">
                      <a16:colId xmlns:a16="http://schemas.microsoft.com/office/drawing/2014/main" val="783785736"/>
                    </a:ext>
                  </a:extLst>
                </a:gridCol>
                <a:gridCol w="2658958">
                  <a:extLst>
                    <a:ext uri="{9D8B030D-6E8A-4147-A177-3AD203B41FA5}">
                      <a16:colId xmlns:a16="http://schemas.microsoft.com/office/drawing/2014/main" val="14612336"/>
                    </a:ext>
                  </a:extLst>
                </a:gridCol>
                <a:gridCol w="1589978">
                  <a:extLst>
                    <a:ext uri="{9D8B030D-6E8A-4147-A177-3AD203B41FA5}">
                      <a16:colId xmlns:a16="http://schemas.microsoft.com/office/drawing/2014/main" val="1231009178"/>
                    </a:ext>
                  </a:extLst>
                </a:gridCol>
                <a:gridCol w="2724035">
                  <a:extLst>
                    <a:ext uri="{9D8B030D-6E8A-4147-A177-3AD203B41FA5}">
                      <a16:colId xmlns:a16="http://schemas.microsoft.com/office/drawing/2014/main" val="1964923615"/>
                    </a:ext>
                  </a:extLst>
                </a:gridCol>
                <a:gridCol w="1524901">
                  <a:extLst>
                    <a:ext uri="{9D8B030D-6E8A-4147-A177-3AD203B41FA5}">
                      <a16:colId xmlns:a16="http://schemas.microsoft.com/office/drawing/2014/main" val="2187105193"/>
                    </a:ext>
                  </a:extLst>
                </a:gridCol>
              </a:tblGrid>
              <a:tr h="912541">
                <a:tc gridSpan="2">
                  <a:txBody>
                    <a:bodyPr/>
                    <a:lstStyle/>
                    <a:p>
                      <a:pPr algn="ctr" fontAlgn="b"/>
                      <a:r>
                        <a:rPr lang="en-US" sz="2000" u="none" strike="noStrike">
                          <a:effectLst/>
                        </a:rPr>
                        <a:t> </a:t>
                      </a:r>
                      <a:endParaRPr lang="en-US" sz="2000" b="0" i="0" u="none" strike="noStrike">
                        <a:solidFill>
                          <a:srgbClr val="000000"/>
                        </a:solidFill>
                        <a:effectLst/>
                        <a:latin typeface="Aptos Narrow" panose="020B0004020202020204" pitchFamily="34" charset="0"/>
                      </a:endParaRPr>
                    </a:p>
                  </a:txBody>
                  <a:tcPr marL="5703" marR="5703" marT="5703" marB="0" anchor="b">
                    <a:solidFill>
                      <a:schemeClr val="accent2"/>
                    </a:solidFill>
                  </a:tcPr>
                </a:tc>
                <a:tc hMerge="1">
                  <a:txBody>
                    <a:bodyPr/>
                    <a:lstStyle/>
                    <a:p>
                      <a:endParaRPr lang="en-US"/>
                    </a:p>
                  </a:txBody>
                  <a:tcPr/>
                </a:tc>
                <a:tc>
                  <a:txBody>
                    <a:bodyPr/>
                    <a:lstStyle/>
                    <a:p>
                      <a:pPr algn="ctr" fontAlgn="ctr"/>
                      <a:r>
                        <a:rPr lang="en-US" sz="2000" b="1" u="none" strike="noStrike" dirty="0">
                          <a:solidFill>
                            <a:schemeClr val="bg1"/>
                          </a:solidFill>
                          <a:effectLst/>
                        </a:rPr>
                        <a:t>2024 Budget </a:t>
                      </a:r>
                    </a:p>
                    <a:p>
                      <a:pPr algn="ctr" fontAlgn="ctr"/>
                      <a:r>
                        <a:rPr lang="en-US" sz="2000" b="1" u="none" strike="noStrike" dirty="0">
                          <a:solidFill>
                            <a:schemeClr val="bg1"/>
                          </a:solidFill>
                          <a:effectLst/>
                        </a:rPr>
                        <a:t>($)</a:t>
                      </a:r>
                      <a:endParaRPr lang="en-US" sz="2000" b="1" i="0" u="none" strike="noStrike" dirty="0">
                        <a:solidFill>
                          <a:schemeClr val="bg1"/>
                        </a:solidFill>
                        <a:effectLst/>
                        <a:latin typeface="Aptos Narrow" panose="020B0004020202020204" pitchFamily="34" charset="0"/>
                      </a:endParaRPr>
                    </a:p>
                  </a:txBody>
                  <a:tcPr marL="5703" marR="5703" marT="5703" marB="0" anchor="ctr">
                    <a:solidFill>
                      <a:schemeClr val="accent2"/>
                    </a:solidFill>
                  </a:tcPr>
                </a:tc>
                <a:tc>
                  <a:txBody>
                    <a:bodyPr/>
                    <a:lstStyle/>
                    <a:p>
                      <a:pPr algn="ctr" fontAlgn="ctr"/>
                      <a:r>
                        <a:rPr lang="en-US" sz="2000" b="1" u="none" strike="noStrike">
                          <a:solidFill>
                            <a:schemeClr val="bg1"/>
                          </a:solidFill>
                          <a:effectLst/>
                        </a:rPr>
                        <a:t>% of Spending</a:t>
                      </a:r>
                      <a:endParaRPr lang="en-US" sz="2000" b="1" i="0" u="none" strike="noStrike">
                        <a:solidFill>
                          <a:schemeClr val="bg1"/>
                        </a:solidFill>
                        <a:effectLst/>
                        <a:latin typeface="Aptos Narrow" panose="020B0004020202020204" pitchFamily="34" charset="0"/>
                      </a:endParaRPr>
                    </a:p>
                  </a:txBody>
                  <a:tcPr marL="5703" marR="5703" marT="5703" marB="0" anchor="ctr">
                    <a:solidFill>
                      <a:schemeClr val="accent2"/>
                    </a:solidFill>
                  </a:tcPr>
                </a:tc>
                <a:tc>
                  <a:txBody>
                    <a:bodyPr/>
                    <a:lstStyle/>
                    <a:p>
                      <a:pPr algn="ctr" fontAlgn="ctr"/>
                      <a:r>
                        <a:rPr lang="en-US" sz="2000" b="1" u="none" strike="noStrike">
                          <a:solidFill>
                            <a:schemeClr val="bg1"/>
                          </a:solidFill>
                          <a:effectLst/>
                        </a:rPr>
                        <a:t>2024 Projected Savings (MMBtu)</a:t>
                      </a:r>
                      <a:endParaRPr lang="en-US" sz="2000" b="1" i="0" u="none" strike="noStrike">
                        <a:solidFill>
                          <a:schemeClr val="bg1"/>
                        </a:solidFill>
                        <a:effectLst/>
                        <a:latin typeface="Aptos Narrow" panose="020B0004020202020204" pitchFamily="34" charset="0"/>
                      </a:endParaRPr>
                    </a:p>
                  </a:txBody>
                  <a:tcPr marL="5703" marR="5703" marT="5703" marB="0" anchor="ctr">
                    <a:solidFill>
                      <a:schemeClr val="accent2"/>
                    </a:solidFill>
                  </a:tcPr>
                </a:tc>
                <a:tc>
                  <a:txBody>
                    <a:bodyPr/>
                    <a:lstStyle/>
                    <a:p>
                      <a:pPr algn="ctr" fontAlgn="ctr"/>
                      <a:r>
                        <a:rPr lang="en-US" sz="2000" b="1" u="none" strike="noStrike">
                          <a:solidFill>
                            <a:schemeClr val="bg1"/>
                          </a:solidFill>
                          <a:effectLst/>
                        </a:rPr>
                        <a:t>% of Savings</a:t>
                      </a:r>
                      <a:endParaRPr lang="en-US" sz="2000" b="1" i="0" u="none" strike="noStrike">
                        <a:solidFill>
                          <a:schemeClr val="bg1"/>
                        </a:solidFill>
                        <a:effectLst/>
                        <a:latin typeface="Aptos Narrow" panose="020B0004020202020204" pitchFamily="34" charset="0"/>
                      </a:endParaRPr>
                    </a:p>
                  </a:txBody>
                  <a:tcPr marL="5703" marR="5703" marT="5703" marB="0" anchor="ctr">
                    <a:solidFill>
                      <a:schemeClr val="accent2"/>
                    </a:solidFill>
                  </a:tcPr>
                </a:tc>
                <a:extLst>
                  <a:ext uri="{0D108BD9-81ED-4DB2-BD59-A6C34878D82A}">
                    <a16:rowId xmlns:a16="http://schemas.microsoft.com/office/drawing/2014/main" val="1720301061"/>
                  </a:ext>
                </a:extLst>
              </a:tr>
              <a:tr h="441779">
                <a:tc rowSpan="3">
                  <a:txBody>
                    <a:bodyPr/>
                    <a:lstStyle/>
                    <a:p>
                      <a:pPr algn="ctr" fontAlgn="b"/>
                      <a:r>
                        <a:rPr lang="en-US" sz="1800" u="none" strike="noStrike">
                          <a:effectLst/>
                        </a:rPr>
                        <a:t>Eversource Gas</a:t>
                      </a:r>
                      <a:endParaRPr lang="en-US" sz="1800" b="1" i="0" u="none" strike="noStrike">
                        <a:solidFill>
                          <a:srgbClr val="000000"/>
                        </a:solidFill>
                        <a:effectLst/>
                        <a:latin typeface="Aptos Narrow" panose="020B0004020202020204" pitchFamily="34" charset="0"/>
                      </a:endParaRPr>
                    </a:p>
                  </a:txBody>
                  <a:tcPr marL="5703" marR="5703" marT="5703" marB="0" anchor="ctr">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i="1" u="none" strike="noStrike">
                          <a:solidFill>
                            <a:schemeClr val="bg1"/>
                          </a:solidFill>
                          <a:effectLst/>
                        </a:rPr>
                        <a:t>Residential</a:t>
                      </a:r>
                      <a:endParaRPr lang="en-US" sz="1800" b="0" i="1" u="none" strike="noStrike">
                        <a:solidFill>
                          <a:schemeClr val="bg1"/>
                        </a:solidFill>
                        <a:effectLst/>
                        <a:latin typeface="Aptos Narrow" panose="020B0004020202020204" pitchFamily="34" charset="0"/>
                      </a:endParaRPr>
                    </a:p>
                  </a:txBody>
                  <a:tcPr marL="5703" marR="5703" marT="5703" marB="0" anchor="b">
                    <a:solidFill>
                      <a:schemeClr val="bg2">
                        <a:lumMod val="50000"/>
                      </a:schemeClr>
                    </a:solidFill>
                  </a:tcPr>
                </a:tc>
                <a:tc>
                  <a:txBody>
                    <a:bodyPr/>
                    <a:lstStyle/>
                    <a:p>
                      <a:pPr algn="ctr" fontAlgn="b"/>
                      <a:r>
                        <a:rPr lang="en-US" sz="1800" u="none" strike="noStrike">
                          <a:effectLst/>
                        </a:rPr>
                        <a:t> $  2,850,763 </a:t>
                      </a:r>
                      <a:endParaRPr lang="en-US" sz="1800" b="0" i="0" u="none" strike="noStrike">
                        <a:solidFill>
                          <a:srgbClr val="000000"/>
                        </a:solidFill>
                        <a:effectLst/>
                        <a:latin typeface="Aptos Narrow" panose="020B0004020202020204" pitchFamily="34" charset="0"/>
                      </a:endParaRPr>
                    </a:p>
                  </a:txBody>
                  <a:tcPr marL="5703" marR="5703" marT="5703" marB="0" anchor="b">
                    <a:solidFill>
                      <a:schemeClr val="bg1"/>
                    </a:solidFill>
                  </a:tcPr>
                </a:tc>
                <a:tc>
                  <a:txBody>
                    <a:bodyPr/>
                    <a:lstStyle/>
                    <a:p>
                      <a:pPr algn="ctr" fontAlgn="b"/>
                      <a:r>
                        <a:rPr lang="en-US" sz="1800" u="none" strike="noStrike" dirty="0">
                          <a:effectLst/>
                        </a:rPr>
                        <a:t>23%</a:t>
                      </a:r>
                      <a:endParaRPr lang="en-US" sz="1800" b="0" i="0" u="none" strike="noStrike" dirty="0">
                        <a:solidFill>
                          <a:srgbClr val="000000"/>
                        </a:solidFill>
                        <a:effectLst/>
                        <a:latin typeface="Aptos Narrow" panose="020B0004020202020204" pitchFamily="34" charset="0"/>
                      </a:endParaRPr>
                    </a:p>
                  </a:txBody>
                  <a:tcPr marL="5703" marR="5703" marT="5703" marB="0" anchor="b">
                    <a:solidFill>
                      <a:schemeClr val="bg1"/>
                    </a:solidFill>
                  </a:tcPr>
                </a:tc>
                <a:tc>
                  <a:txBody>
                    <a:bodyPr/>
                    <a:lstStyle/>
                    <a:p>
                      <a:pPr algn="ctr" fontAlgn="b"/>
                      <a:r>
                        <a:rPr lang="en-US" sz="1800" u="none" strike="noStrike">
                          <a:effectLst/>
                        </a:rPr>
                        <a:t>50</a:t>
                      </a:r>
                      <a:endParaRPr lang="en-US" sz="1800" b="0" i="0" u="none" strike="noStrike">
                        <a:solidFill>
                          <a:srgbClr val="000000"/>
                        </a:solidFill>
                        <a:effectLst/>
                        <a:latin typeface="Aptos Narrow" panose="020B0004020202020204" pitchFamily="34" charset="0"/>
                      </a:endParaRPr>
                    </a:p>
                  </a:txBody>
                  <a:tcPr marL="5703" marR="5703" marT="5703" marB="0" anchor="b">
                    <a:solidFill>
                      <a:schemeClr val="bg1"/>
                    </a:solidFill>
                  </a:tcPr>
                </a:tc>
                <a:tc>
                  <a:txBody>
                    <a:bodyPr/>
                    <a:lstStyle/>
                    <a:p>
                      <a:pPr algn="ctr" fontAlgn="b"/>
                      <a:r>
                        <a:rPr lang="en-US" sz="1800" u="none" strike="noStrike" dirty="0">
                          <a:effectLst/>
                        </a:rPr>
                        <a:t>63%</a:t>
                      </a:r>
                      <a:endParaRPr lang="en-US" sz="1800" b="0" i="0" u="none" strike="noStrike" dirty="0">
                        <a:solidFill>
                          <a:srgbClr val="000000"/>
                        </a:solidFill>
                        <a:effectLst/>
                        <a:latin typeface="Aptos Narrow" panose="020B0004020202020204" pitchFamily="34" charset="0"/>
                      </a:endParaRPr>
                    </a:p>
                  </a:txBody>
                  <a:tcPr marL="5703" marR="5703" marT="5703" marB="0" anchor="b">
                    <a:solidFill>
                      <a:schemeClr val="bg1"/>
                    </a:solidFill>
                  </a:tcPr>
                </a:tc>
                <a:extLst>
                  <a:ext uri="{0D108BD9-81ED-4DB2-BD59-A6C34878D82A}">
                    <a16:rowId xmlns:a16="http://schemas.microsoft.com/office/drawing/2014/main" val="3946904203"/>
                  </a:ext>
                </a:extLst>
              </a:tr>
              <a:tr h="441779">
                <a:tc vMerge="1">
                  <a:txBody>
                    <a:bodyPr/>
                    <a:lstStyle/>
                    <a:p>
                      <a:endParaRPr lang="en-US"/>
                    </a:p>
                  </a:txBody>
                  <a:tcPr/>
                </a:tc>
                <a:tc>
                  <a:txBody>
                    <a:bodyPr/>
                    <a:lstStyle/>
                    <a:p>
                      <a:pPr algn="l" fontAlgn="b"/>
                      <a:r>
                        <a:rPr lang="en-US" sz="1800" i="1" u="none" strike="noStrike">
                          <a:solidFill>
                            <a:schemeClr val="bg1"/>
                          </a:solidFill>
                          <a:effectLst/>
                        </a:rPr>
                        <a:t>Commercial</a:t>
                      </a:r>
                      <a:endParaRPr lang="en-US" sz="1800" b="0" i="1" u="none" strike="noStrike">
                        <a:solidFill>
                          <a:schemeClr val="bg1"/>
                        </a:solidFill>
                        <a:effectLst/>
                        <a:latin typeface="Aptos Narrow" panose="020B0004020202020204" pitchFamily="34" charset="0"/>
                      </a:endParaRPr>
                    </a:p>
                  </a:txBody>
                  <a:tcPr marL="5703" marR="5703" marT="5703" marB="0" anchor="b">
                    <a:solidFill>
                      <a:schemeClr val="bg2">
                        <a:lumMod val="50000"/>
                      </a:schemeClr>
                    </a:solidFill>
                  </a:tcPr>
                </a:tc>
                <a:tc>
                  <a:txBody>
                    <a:bodyPr/>
                    <a:lstStyle/>
                    <a:p>
                      <a:pPr algn="ctr" fontAlgn="b"/>
                      <a:r>
                        <a:rPr lang="en-US" sz="1800" u="none" strike="noStrike" dirty="0">
                          <a:effectLst/>
                        </a:rPr>
                        <a:t> $  4,768,588 </a:t>
                      </a:r>
                      <a:endParaRPr lang="en-US" sz="1800" b="0" i="0" u="none" strike="noStrike" dirty="0">
                        <a:solidFill>
                          <a:srgbClr val="000000"/>
                        </a:solidFill>
                        <a:effectLst/>
                        <a:latin typeface="Aptos Narrow" panose="020B0004020202020204" pitchFamily="34" charset="0"/>
                      </a:endParaRPr>
                    </a:p>
                  </a:txBody>
                  <a:tcPr marL="5703" marR="5703" marT="5703" marB="0" anchor="b">
                    <a:solidFill>
                      <a:schemeClr val="bg1"/>
                    </a:solidFill>
                  </a:tcPr>
                </a:tc>
                <a:tc>
                  <a:txBody>
                    <a:bodyPr/>
                    <a:lstStyle/>
                    <a:p>
                      <a:pPr algn="ctr" fontAlgn="b"/>
                      <a:r>
                        <a:rPr lang="en-US" sz="1800" u="none" strike="noStrike" dirty="0">
                          <a:effectLst/>
                        </a:rPr>
                        <a:t>49%</a:t>
                      </a:r>
                      <a:endParaRPr lang="en-US" sz="1800" b="0" i="0" u="none" strike="noStrike" dirty="0">
                        <a:solidFill>
                          <a:srgbClr val="000000"/>
                        </a:solidFill>
                        <a:effectLst/>
                        <a:latin typeface="Aptos Narrow" panose="020B0004020202020204" pitchFamily="34" charset="0"/>
                      </a:endParaRPr>
                    </a:p>
                  </a:txBody>
                  <a:tcPr marL="5703" marR="5703" marT="5703" marB="0" anchor="b">
                    <a:solidFill>
                      <a:schemeClr val="bg1"/>
                    </a:solidFill>
                  </a:tcPr>
                </a:tc>
                <a:tc>
                  <a:txBody>
                    <a:bodyPr/>
                    <a:lstStyle/>
                    <a:p>
                      <a:pPr algn="ctr" fontAlgn="b"/>
                      <a:r>
                        <a:rPr lang="en-US" sz="1800" u="none" strike="noStrike">
                          <a:effectLst/>
                        </a:rPr>
                        <a:t>67</a:t>
                      </a:r>
                      <a:endParaRPr lang="en-US" sz="1800" b="0" i="0" u="none" strike="noStrike">
                        <a:solidFill>
                          <a:srgbClr val="000000"/>
                        </a:solidFill>
                        <a:effectLst/>
                        <a:latin typeface="Aptos Narrow" panose="020B0004020202020204" pitchFamily="34" charset="0"/>
                      </a:endParaRPr>
                    </a:p>
                  </a:txBody>
                  <a:tcPr marL="5703" marR="5703" marT="5703" marB="0" anchor="b">
                    <a:solidFill>
                      <a:schemeClr val="bg1"/>
                    </a:solidFill>
                  </a:tcPr>
                </a:tc>
                <a:tc>
                  <a:txBody>
                    <a:bodyPr/>
                    <a:lstStyle/>
                    <a:p>
                      <a:pPr algn="ctr" fontAlgn="b"/>
                      <a:r>
                        <a:rPr lang="en-US" sz="1800" u="none" strike="noStrike" dirty="0">
                          <a:effectLst/>
                        </a:rPr>
                        <a:t>49%</a:t>
                      </a:r>
                      <a:endParaRPr lang="en-US" sz="1800" b="0" i="0" u="none" strike="noStrike" dirty="0">
                        <a:solidFill>
                          <a:srgbClr val="000000"/>
                        </a:solidFill>
                        <a:effectLst/>
                        <a:latin typeface="Aptos Narrow" panose="020B0004020202020204" pitchFamily="34" charset="0"/>
                      </a:endParaRPr>
                    </a:p>
                  </a:txBody>
                  <a:tcPr marL="5703" marR="5703" marT="5703" marB="0" anchor="b">
                    <a:solidFill>
                      <a:schemeClr val="bg1"/>
                    </a:solidFill>
                  </a:tcPr>
                </a:tc>
                <a:extLst>
                  <a:ext uri="{0D108BD9-81ED-4DB2-BD59-A6C34878D82A}">
                    <a16:rowId xmlns:a16="http://schemas.microsoft.com/office/drawing/2014/main" val="1235221492"/>
                  </a:ext>
                </a:extLst>
              </a:tr>
              <a:tr h="441779">
                <a:tc vMerge="1">
                  <a:txBody>
                    <a:bodyPr/>
                    <a:lstStyle/>
                    <a:p>
                      <a:endParaRPr lang="en-US"/>
                    </a:p>
                  </a:txBody>
                  <a:tcPr/>
                </a:tc>
                <a:tc>
                  <a:txBody>
                    <a:bodyPr/>
                    <a:lstStyle/>
                    <a:p>
                      <a:pPr algn="l" fontAlgn="b"/>
                      <a:r>
                        <a:rPr lang="en-US" sz="1800" i="1" u="none" strike="noStrike">
                          <a:solidFill>
                            <a:schemeClr val="bg1"/>
                          </a:solidFill>
                          <a:effectLst/>
                        </a:rPr>
                        <a:t>Total</a:t>
                      </a:r>
                      <a:endParaRPr lang="en-US" sz="1800" b="0" i="1" u="none" strike="noStrike">
                        <a:solidFill>
                          <a:schemeClr val="bg1"/>
                        </a:solidFill>
                        <a:effectLst/>
                        <a:latin typeface="Aptos Narrow" panose="020B0004020202020204" pitchFamily="34" charset="0"/>
                      </a:endParaRPr>
                    </a:p>
                  </a:txBody>
                  <a:tcPr marL="5703" marR="5703" marT="5703" marB="0" anchor="b">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US" sz="1800" u="none" strike="noStrike">
                          <a:effectLst/>
                        </a:rPr>
                        <a:t> $  7,619,351 </a:t>
                      </a:r>
                      <a:endParaRPr lang="en-US" sz="1800" b="0" i="0" u="none" strike="noStrike">
                        <a:solidFill>
                          <a:srgbClr val="000000"/>
                        </a:solidFill>
                        <a:effectLst/>
                        <a:latin typeface="Aptos Narrow" panose="020B0004020202020204" pitchFamily="34" charset="0"/>
                      </a:endParaRPr>
                    </a:p>
                  </a:txBody>
                  <a:tcPr marL="5703" marR="5703" marT="5703"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rPr>
                        <a:t>31%</a:t>
                      </a:r>
                      <a:endParaRPr lang="en-US" sz="1800" b="0" i="0" u="none" strike="noStrike" dirty="0">
                        <a:solidFill>
                          <a:srgbClr val="000000"/>
                        </a:solidFill>
                        <a:effectLst/>
                        <a:latin typeface="Aptos Narrow" panose="020B0004020202020204" pitchFamily="34" charset="0"/>
                      </a:endParaRPr>
                    </a:p>
                  </a:txBody>
                  <a:tcPr marL="5703" marR="5703" marT="5703"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effectLst/>
                        </a:rPr>
                        <a:t>117</a:t>
                      </a:r>
                      <a:endParaRPr lang="en-US" sz="1800" b="0" i="0" u="none" strike="noStrike">
                        <a:solidFill>
                          <a:srgbClr val="000000"/>
                        </a:solidFill>
                        <a:effectLst/>
                        <a:latin typeface="Aptos Narrow" panose="020B0004020202020204" pitchFamily="34" charset="0"/>
                      </a:endParaRPr>
                    </a:p>
                  </a:txBody>
                  <a:tcPr marL="5703" marR="5703" marT="5703"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rPr>
                        <a:t>54%</a:t>
                      </a:r>
                      <a:endParaRPr lang="en-US" sz="1800" b="0" i="0" u="none" strike="noStrike" dirty="0">
                        <a:solidFill>
                          <a:srgbClr val="000000"/>
                        </a:solidFill>
                        <a:effectLst/>
                        <a:latin typeface="Aptos Narrow" panose="020B0004020202020204" pitchFamily="34" charset="0"/>
                      </a:endParaRPr>
                    </a:p>
                  </a:txBody>
                  <a:tcPr marL="5703" marR="5703" marT="5703"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52419"/>
                  </a:ext>
                </a:extLst>
              </a:tr>
              <a:tr h="441779">
                <a:tc rowSpan="3">
                  <a:txBody>
                    <a:bodyPr/>
                    <a:lstStyle/>
                    <a:p>
                      <a:pPr algn="ctr" fontAlgn="b"/>
                      <a:r>
                        <a:rPr lang="en-US" sz="1800" u="none" strike="noStrike">
                          <a:effectLst/>
                        </a:rPr>
                        <a:t>CNG</a:t>
                      </a:r>
                      <a:endParaRPr lang="en-US" sz="1800" b="1" i="0" u="none" strike="noStrike">
                        <a:solidFill>
                          <a:srgbClr val="000000"/>
                        </a:solidFill>
                        <a:effectLst/>
                        <a:latin typeface="Aptos Narrow" panose="020B0004020202020204" pitchFamily="34" charset="0"/>
                      </a:endParaRPr>
                    </a:p>
                  </a:txBody>
                  <a:tcPr marL="5703" marR="5703" marT="570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i="1" u="none" strike="noStrike">
                          <a:solidFill>
                            <a:schemeClr val="bg1"/>
                          </a:solidFill>
                          <a:effectLst/>
                        </a:rPr>
                        <a:t>Residential</a:t>
                      </a:r>
                      <a:endParaRPr lang="en-US" sz="1800" b="0" i="1" u="none" strike="noStrike">
                        <a:solidFill>
                          <a:schemeClr val="bg1"/>
                        </a:solidFill>
                        <a:effectLst/>
                        <a:latin typeface="Aptos Narrow" panose="020B0004020202020204" pitchFamily="34" charset="0"/>
                      </a:endParaRPr>
                    </a:p>
                  </a:txBody>
                  <a:tcPr marL="5703" marR="5703" marT="5703" marB="0" anchor="b">
                    <a:lnT w="1270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fontAlgn="b"/>
                      <a:r>
                        <a:rPr lang="en-US" sz="1800" u="none" strike="noStrike">
                          <a:effectLst/>
                        </a:rPr>
                        <a:t> $ 771,954 </a:t>
                      </a:r>
                      <a:endParaRPr lang="en-US" sz="1800" b="0" i="0" u="none" strike="noStrike">
                        <a:solidFill>
                          <a:srgbClr val="000000"/>
                        </a:solidFill>
                        <a:effectLst/>
                        <a:latin typeface="Aptos Narrow" panose="020B0004020202020204" pitchFamily="34" charset="0"/>
                      </a:endParaRPr>
                    </a:p>
                  </a:txBody>
                  <a:tcPr marL="5703" marR="5703" marT="5703"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800" u="none" strike="noStrike" dirty="0">
                          <a:effectLst/>
                        </a:rPr>
                        <a:t>9%</a:t>
                      </a:r>
                      <a:endParaRPr lang="en-US" sz="1800" b="0" i="0" u="none" strike="noStrike" dirty="0">
                        <a:solidFill>
                          <a:srgbClr val="000000"/>
                        </a:solidFill>
                        <a:effectLst/>
                        <a:latin typeface="Aptos Narrow" panose="020B0004020202020204" pitchFamily="34" charset="0"/>
                      </a:endParaRPr>
                    </a:p>
                  </a:txBody>
                  <a:tcPr marL="5703" marR="5703" marT="5703"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800" u="none" strike="noStrike">
                          <a:effectLst/>
                        </a:rPr>
                        <a:t>6</a:t>
                      </a:r>
                      <a:endParaRPr lang="en-US" sz="1800" b="0" i="0" u="none" strike="noStrike">
                        <a:solidFill>
                          <a:srgbClr val="000000"/>
                        </a:solidFill>
                        <a:effectLst/>
                        <a:latin typeface="Aptos Narrow" panose="020B0004020202020204" pitchFamily="34" charset="0"/>
                      </a:endParaRPr>
                    </a:p>
                  </a:txBody>
                  <a:tcPr marL="5703" marR="5703" marT="5703"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800" u="none" strike="noStrike">
                          <a:effectLst/>
                        </a:rPr>
                        <a:t>16%</a:t>
                      </a:r>
                      <a:endParaRPr lang="en-US" sz="1800" b="0" i="0" u="none" strike="noStrike">
                        <a:solidFill>
                          <a:srgbClr val="000000"/>
                        </a:solidFill>
                        <a:effectLst/>
                        <a:latin typeface="Aptos Narrow" panose="020B0004020202020204" pitchFamily="34" charset="0"/>
                      </a:endParaRPr>
                    </a:p>
                  </a:txBody>
                  <a:tcPr marL="5703" marR="5703" marT="5703"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909894222"/>
                  </a:ext>
                </a:extLst>
              </a:tr>
              <a:tr h="441779">
                <a:tc vMerge="1">
                  <a:txBody>
                    <a:bodyPr/>
                    <a:lstStyle/>
                    <a:p>
                      <a:endParaRPr lang="en-US"/>
                    </a:p>
                  </a:txBody>
                  <a:tcPr/>
                </a:tc>
                <a:tc>
                  <a:txBody>
                    <a:bodyPr/>
                    <a:lstStyle/>
                    <a:p>
                      <a:pPr algn="l" fontAlgn="b"/>
                      <a:r>
                        <a:rPr lang="en-US" sz="1800" i="1" u="none" strike="noStrike">
                          <a:solidFill>
                            <a:schemeClr val="bg1"/>
                          </a:solidFill>
                          <a:effectLst/>
                        </a:rPr>
                        <a:t>Commercial</a:t>
                      </a:r>
                      <a:endParaRPr lang="en-US" sz="1800" b="0" i="1" u="none" strike="noStrike">
                        <a:solidFill>
                          <a:schemeClr val="bg1"/>
                        </a:solidFill>
                        <a:effectLst/>
                        <a:latin typeface="Aptos Narrow" panose="020B0004020202020204" pitchFamily="34" charset="0"/>
                      </a:endParaRPr>
                    </a:p>
                  </a:txBody>
                  <a:tcPr marL="5703" marR="5703" marT="5703" marB="0" anchor="b">
                    <a:solidFill>
                      <a:schemeClr val="bg2">
                        <a:lumMod val="50000"/>
                      </a:schemeClr>
                    </a:solidFill>
                  </a:tcPr>
                </a:tc>
                <a:tc>
                  <a:txBody>
                    <a:bodyPr/>
                    <a:lstStyle/>
                    <a:p>
                      <a:pPr algn="ctr" fontAlgn="b"/>
                      <a:r>
                        <a:rPr lang="en-US" sz="1800" u="none" strike="noStrike">
                          <a:effectLst/>
                        </a:rPr>
                        <a:t>$ 1,317,834 </a:t>
                      </a:r>
                      <a:endParaRPr lang="en-US" sz="1800" b="0" i="0" u="none" strike="noStrike">
                        <a:solidFill>
                          <a:srgbClr val="000000"/>
                        </a:solidFill>
                        <a:effectLst/>
                        <a:latin typeface="Aptos Narrow" panose="020B0004020202020204" pitchFamily="34" charset="0"/>
                      </a:endParaRPr>
                    </a:p>
                  </a:txBody>
                  <a:tcPr marL="5703" marR="5703" marT="5703" marB="0" anchor="b">
                    <a:solidFill>
                      <a:schemeClr val="bg1"/>
                    </a:solidFill>
                  </a:tcPr>
                </a:tc>
                <a:tc>
                  <a:txBody>
                    <a:bodyPr/>
                    <a:lstStyle/>
                    <a:p>
                      <a:pPr algn="ctr" fontAlgn="b"/>
                      <a:r>
                        <a:rPr lang="en-US" sz="1800" u="none" strike="noStrike" dirty="0">
                          <a:effectLst/>
                        </a:rPr>
                        <a:t>38%</a:t>
                      </a:r>
                      <a:endParaRPr lang="en-US" sz="1800" b="0" i="0" u="none" strike="noStrike" dirty="0">
                        <a:solidFill>
                          <a:srgbClr val="000000"/>
                        </a:solidFill>
                        <a:effectLst/>
                        <a:latin typeface="Aptos Narrow" panose="020B0004020202020204" pitchFamily="34" charset="0"/>
                      </a:endParaRPr>
                    </a:p>
                  </a:txBody>
                  <a:tcPr marL="5703" marR="5703" marT="5703" marB="0" anchor="b">
                    <a:solidFill>
                      <a:schemeClr val="bg1"/>
                    </a:solidFill>
                  </a:tcPr>
                </a:tc>
                <a:tc>
                  <a:txBody>
                    <a:bodyPr/>
                    <a:lstStyle/>
                    <a:p>
                      <a:pPr algn="ctr" fontAlgn="b"/>
                      <a:r>
                        <a:rPr lang="en-US" sz="1800" u="none" strike="noStrike">
                          <a:effectLst/>
                        </a:rPr>
                        <a:t>21</a:t>
                      </a:r>
                      <a:endParaRPr lang="en-US" sz="1800" b="0" i="0" u="none" strike="noStrike">
                        <a:solidFill>
                          <a:srgbClr val="000000"/>
                        </a:solidFill>
                        <a:effectLst/>
                        <a:latin typeface="Aptos Narrow" panose="020B0004020202020204" pitchFamily="34" charset="0"/>
                      </a:endParaRPr>
                    </a:p>
                  </a:txBody>
                  <a:tcPr marL="5703" marR="5703" marT="5703" marB="0" anchor="b">
                    <a:solidFill>
                      <a:schemeClr val="bg1"/>
                    </a:solidFill>
                  </a:tcPr>
                </a:tc>
                <a:tc>
                  <a:txBody>
                    <a:bodyPr/>
                    <a:lstStyle/>
                    <a:p>
                      <a:pPr algn="ctr" fontAlgn="b"/>
                      <a:r>
                        <a:rPr lang="en-US" sz="1800" u="none" strike="noStrike" dirty="0">
                          <a:effectLst/>
                        </a:rPr>
                        <a:t>38%</a:t>
                      </a:r>
                      <a:endParaRPr lang="en-US" sz="1800" b="0" i="0" u="none" strike="noStrike" dirty="0">
                        <a:solidFill>
                          <a:srgbClr val="000000"/>
                        </a:solidFill>
                        <a:effectLst/>
                        <a:latin typeface="Aptos Narrow" panose="020B0004020202020204" pitchFamily="34" charset="0"/>
                      </a:endParaRPr>
                    </a:p>
                  </a:txBody>
                  <a:tcPr marL="5703" marR="5703" marT="5703" marB="0" anchor="b">
                    <a:solidFill>
                      <a:schemeClr val="bg1"/>
                    </a:solidFill>
                  </a:tcPr>
                </a:tc>
                <a:extLst>
                  <a:ext uri="{0D108BD9-81ED-4DB2-BD59-A6C34878D82A}">
                    <a16:rowId xmlns:a16="http://schemas.microsoft.com/office/drawing/2014/main" val="834613838"/>
                  </a:ext>
                </a:extLst>
              </a:tr>
              <a:tr h="441779">
                <a:tc vMerge="1">
                  <a:txBody>
                    <a:bodyPr/>
                    <a:lstStyle/>
                    <a:p>
                      <a:endParaRPr lang="en-US"/>
                    </a:p>
                  </a:txBody>
                  <a:tcPr/>
                </a:tc>
                <a:tc>
                  <a:txBody>
                    <a:bodyPr/>
                    <a:lstStyle/>
                    <a:p>
                      <a:pPr algn="l" fontAlgn="b"/>
                      <a:r>
                        <a:rPr lang="en-US" sz="1800" i="1" u="none" strike="noStrike">
                          <a:solidFill>
                            <a:schemeClr val="bg1"/>
                          </a:solidFill>
                          <a:effectLst/>
                        </a:rPr>
                        <a:t>Total</a:t>
                      </a:r>
                      <a:endParaRPr lang="en-US" sz="1800" b="0" i="1" u="none" strike="noStrike">
                        <a:solidFill>
                          <a:schemeClr val="bg1"/>
                        </a:solidFill>
                        <a:effectLst/>
                        <a:latin typeface="Aptos Narrow" panose="020B0004020202020204" pitchFamily="34" charset="0"/>
                      </a:endParaRPr>
                    </a:p>
                  </a:txBody>
                  <a:tcPr marL="5703" marR="5703" marT="5703" marB="0" anchor="b">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US" sz="1800" u="none" strike="noStrike">
                          <a:effectLst/>
                        </a:rPr>
                        <a:t> $ 2,089,788 </a:t>
                      </a:r>
                      <a:endParaRPr lang="en-US" sz="1800" b="0" i="0" u="none" strike="noStrike">
                        <a:solidFill>
                          <a:srgbClr val="000000"/>
                        </a:solidFill>
                        <a:effectLst/>
                        <a:latin typeface="Aptos Narrow" panose="020B0004020202020204" pitchFamily="34" charset="0"/>
                      </a:endParaRPr>
                    </a:p>
                  </a:txBody>
                  <a:tcPr marL="5703" marR="5703" marT="5703"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effectLst/>
                        </a:rPr>
                        <a:t>14%</a:t>
                      </a:r>
                      <a:endParaRPr lang="en-US" sz="1800" b="0" i="0" u="none" strike="noStrike">
                        <a:solidFill>
                          <a:srgbClr val="000000"/>
                        </a:solidFill>
                        <a:effectLst/>
                        <a:latin typeface="Aptos Narrow" panose="020B0004020202020204" pitchFamily="34" charset="0"/>
                      </a:endParaRPr>
                    </a:p>
                  </a:txBody>
                  <a:tcPr marL="5703" marR="5703" marT="5703"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rPr>
                        <a:t>27</a:t>
                      </a:r>
                      <a:endParaRPr lang="en-US" sz="1800" b="0" i="0" u="none" strike="noStrike" dirty="0">
                        <a:solidFill>
                          <a:srgbClr val="000000"/>
                        </a:solidFill>
                        <a:effectLst/>
                        <a:latin typeface="Aptos Narrow" panose="020B0004020202020204" pitchFamily="34" charset="0"/>
                      </a:endParaRPr>
                    </a:p>
                  </a:txBody>
                  <a:tcPr marL="5703" marR="5703" marT="5703"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rPr>
                        <a:t>29%</a:t>
                      </a:r>
                      <a:endParaRPr lang="en-US" sz="1800" b="0" i="0" u="none" strike="noStrike" dirty="0">
                        <a:solidFill>
                          <a:srgbClr val="000000"/>
                        </a:solidFill>
                        <a:effectLst/>
                        <a:latin typeface="Aptos Narrow" panose="020B0004020202020204" pitchFamily="34" charset="0"/>
                      </a:endParaRPr>
                    </a:p>
                  </a:txBody>
                  <a:tcPr marL="5703" marR="5703" marT="5703"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4644933"/>
                  </a:ext>
                </a:extLst>
              </a:tr>
              <a:tr h="441779">
                <a:tc rowSpan="3">
                  <a:txBody>
                    <a:bodyPr/>
                    <a:lstStyle/>
                    <a:p>
                      <a:pPr algn="ctr" fontAlgn="b"/>
                      <a:r>
                        <a:rPr lang="en-US" sz="1800" u="none" strike="noStrike">
                          <a:effectLst/>
                        </a:rPr>
                        <a:t>SCG</a:t>
                      </a:r>
                      <a:endParaRPr lang="en-US" sz="1800" b="1" i="0" u="none" strike="noStrike">
                        <a:solidFill>
                          <a:srgbClr val="000000"/>
                        </a:solidFill>
                        <a:effectLst/>
                        <a:latin typeface="Aptos Narrow" panose="020B0004020202020204" pitchFamily="34" charset="0"/>
                      </a:endParaRPr>
                    </a:p>
                  </a:txBody>
                  <a:tcPr marL="5703" marR="5703" marT="5703"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b"/>
                      <a:r>
                        <a:rPr lang="en-US" sz="1800" i="1" u="none" strike="noStrike">
                          <a:solidFill>
                            <a:schemeClr val="bg1"/>
                          </a:solidFill>
                          <a:effectLst/>
                        </a:rPr>
                        <a:t>Residential</a:t>
                      </a:r>
                      <a:endParaRPr lang="en-US" sz="1800" b="0" i="1" u="none" strike="noStrike">
                        <a:solidFill>
                          <a:schemeClr val="bg1"/>
                        </a:solidFill>
                        <a:effectLst/>
                        <a:latin typeface="Aptos Narrow" panose="020B0004020202020204" pitchFamily="34" charset="0"/>
                      </a:endParaRPr>
                    </a:p>
                  </a:txBody>
                  <a:tcPr marL="5703" marR="5703" marT="5703" marB="0" anchor="b">
                    <a:lnT w="1270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fontAlgn="b"/>
                      <a:r>
                        <a:rPr lang="en-US" sz="1800" u="none" strike="noStrike">
                          <a:effectLst/>
                        </a:rPr>
                        <a:t> $ 740,493 </a:t>
                      </a:r>
                      <a:endParaRPr lang="en-US" sz="1800" b="0" i="0" u="none" strike="noStrike">
                        <a:solidFill>
                          <a:srgbClr val="000000"/>
                        </a:solidFill>
                        <a:effectLst/>
                        <a:latin typeface="Aptos Narrow" panose="020B0004020202020204" pitchFamily="34" charset="0"/>
                      </a:endParaRPr>
                    </a:p>
                  </a:txBody>
                  <a:tcPr marL="5703" marR="5703" marT="5703"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800" u="none" strike="noStrike" dirty="0">
                          <a:effectLst/>
                        </a:rPr>
                        <a:t>7%</a:t>
                      </a:r>
                      <a:endParaRPr lang="en-US" sz="1800" b="0" i="0" u="none" strike="noStrike" dirty="0">
                        <a:solidFill>
                          <a:srgbClr val="000000"/>
                        </a:solidFill>
                        <a:effectLst/>
                        <a:latin typeface="Aptos Narrow" panose="020B0004020202020204" pitchFamily="34" charset="0"/>
                      </a:endParaRPr>
                    </a:p>
                  </a:txBody>
                  <a:tcPr marL="5703" marR="5703" marT="5703"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800" u="none" strike="noStrike">
                          <a:effectLst/>
                        </a:rPr>
                        <a:t>6</a:t>
                      </a:r>
                      <a:endParaRPr lang="en-US" sz="1800" b="0" i="0" u="none" strike="noStrike">
                        <a:solidFill>
                          <a:srgbClr val="000000"/>
                        </a:solidFill>
                        <a:effectLst/>
                        <a:latin typeface="Aptos Narrow" panose="020B0004020202020204" pitchFamily="34" charset="0"/>
                      </a:endParaRPr>
                    </a:p>
                  </a:txBody>
                  <a:tcPr marL="5703" marR="5703" marT="5703"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800" u="none" strike="noStrike" dirty="0">
                          <a:effectLst/>
                        </a:rPr>
                        <a:t>16%</a:t>
                      </a:r>
                      <a:endParaRPr lang="en-US" sz="1800" b="0" i="0" u="none" strike="noStrike" dirty="0">
                        <a:solidFill>
                          <a:srgbClr val="000000"/>
                        </a:solidFill>
                        <a:effectLst/>
                        <a:latin typeface="Aptos Narrow" panose="020B0004020202020204" pitchFamily="34" charset="0"/>
                      </a:endParaRPr>
                    </a:p>
                  </a:txBody>
                  <a:tcPr marL="5703" marR="5703" marT="5703"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276038426"/>
                  </a:ext>
                </a:extLst>
              </a:tr>
              <a:tr h="441779">
                <a:tc vMerge="1">
                  <a:txBody>
                    <a:bodyPr/>
                    <a:lstStyle/>
                    <a:p>
                      <a:endParaRPr lang="en-US"/>
                    </a:p>
                  </a:txBody>
                  <a:tcPr/>
                </a:tc>
                <a:tc>
                  <a:txBody>
                    <a:bodyPr/>
                    <a:lstStyle/>
                    <a:p>
                      <a:pPr algn="l" fontAlgn="b"/>
                      <a:r>
                        <a:rPr lang="en-US" sz="1800" i="1" u="none" strike="noStrike">
                          <a:solidFill>
                            <a:schemeClr val="bg1"/>
                          </a:solidFill>
                          <a:effectLst/>
                        </a:rPr>
                        <a:t>Commercial</a:t>
                      </a:r>
                      <a:endParaRPr lang="en-US" sz="1800" b="0" i="1" u="none" strike="noStrike">
                        <a:solidFill>
                          <a:schemeClr val="bg1"/>
                        </a:solidFill>
                        <a:effectLst/>
                        <a:latin typeface="Aptos Narrow" panose="020B0004020202020204" pitchFamily="34" charset="0"/>
                      </a:endParaRPr>
                    </a:p>
                  </a:txBody>
                  <a:tcPr marL="5703" marR="5703" marT="5703" marB="0" anchor="b">
                    <a:solidFill>
                      <a:schemeClr val="bg2">
                        <a:lumMod val="50000"/>
                      </a:schemeClr>
                    </a:solidFill>
                  </a:tcPr>
                </a:tc>
                <a:tc>
                  <a:txBody>
                    <a:bodyPr/>
                    <a:lstStyle/>
                    <a:p>
                      <a:pPr algn="ctr" fontAlgn="b"/>
                      <a:r>
                        <a:rPr lang="en-US" sz="1800" u="none" strike="noStrike">
                          <a:effectLst/>
                        </a:rPr>
                        <a:t> $ 1,357,674 </a:t>
                      </a:r>
                      <a:endParaRPr lang="en-US" sz="1800" b="0" i="0" u="none" strike="noStrike">
                        <a:solidFill>
                          <a:srgbClr val="000000"/>
                        </a:solidFill>
                        <a:effectLst/>
                        <a:latin typeface="Aptos Narrow" panose="020B0004020202020204" pitchFamily="34" charset="0"/>
                      </a:endParaRPr>
                    </a:p>
                  </a:txBody>
                  <a:tcPr marL="5703" marR="5703" marT="5703" marB="0" anchor="b">
                    <a:solidFill>
                      <a:schemeClr val="bg1"/>
                    </a:solidFill>
                  </a:tcPr>
                </a:tc>
                <a:tc>
                  <a:txBody>
                    <a:bodyPr/>
                    <a:lstStyle/>
                    <a:p>
                      <a:pPr algn="ctr" fontAlgn="b"/>
                      <a:r>
                        <a:rPr lang="en-US" sz="1800" u="none" strike="noStrike" dirty="0">
                          <a:effectLst/>
                        </a:rPr>
                        <a:t>39%</a:t>
                      </a:r>
                      <a:endParaRPr lang="en-US" sz="1800" b="0" i="0" u="none" strike="noStrike" dirty="0">
                        <a:solidFill>
                          <a:srgbClr val="000000"/>
                        </a:solidFill>
                        <a:effectLst/>
                        <a:latin typeface="Aptos Narrow" panose="020B0004020202020204" pitchFamily="34" charset="0"/>
                      </a:endParaRPr>
                    </a:p>
                  </a:txBody>
                  <a:tcPr marL="5703" marR="5703" marT="5703" marB="0" anchor="b">
                    <a:solidFill>
                      <a:schemeClr val="bg1"/>
                    </a:solidFill>
                  </a:tcPr>
                </a:tc>
                <a:tc>
                  <a:txBody>
                    <a:bodyPr/>
                    <a:lstStyle/>
                    <a:p>
                      <a:pPr algn="ctr" fontAlgn="b"/>
                      <a:r>
                        <a:rPr lang="en-US" sz="1800" u="none" strike="noStrike">
                          <a:effectLst/>
                        </a:rPr>
                        <a:t>23</a:t>
                      </a:r>
                      <a:endParaRPr lang="en-US" sz="1800" b="0" i="0" u="none" strike="noStrike">
                        <a:solidFill>
                          <a:srgbClr val="000000"/>
                        </a:solidFill>
                        <a:effectLst/>
                        <a:latin typeface="Aptos Narrow" panose="020B0004020202020204" pitchFamily="34" charset="0"/>
                      </a:endParaRPr>
                    </a:p>
                  </a:txBody>
                  <a:tcPr marL="5703" marR="5703" marT="5703" marB="0" anchor="b">
                    <a:solidFill>
                      <a:schemeClr val="bg1"/>
                    </a:solidFill>
                  </a:tcPr>
                </a:tc>
                <a:tc>
                  <a:txBody>
                    <a:bodyPr/>
                    <a:lstStyle/>
                    <a:p>
                      <a:pPr algn="ctr" fontAlgn="b"/>
                      <a:r>
                        <a:rPr lang="en-US" sz="1800" u="none" strike="noStrike" dirty="0">
                          <a:effectLst/>
                        </a:rPr>
                        <a:t>39%</a:t>
                      </a:r>
                      <a:endParaRPr lang="en-US" sz="1800" b="0" i="0" u="none" strike="noStrike" dirty="0">
                        <a:solidFill>
                          <a:srgbClr val="000000"/>
                        </a:solidFill>
                        <a:effectLst/>
                        <a:latin typeface="Aptos Narrow" panose="020B0004020202020204" pitchFamily="34" charset="0"/>
                      </a:endParaRPr>
                    </a:p>
                  </a:txBody>
                  <a:tcPr marL="5703" marR="5703" marT="5703" marB="0" anchor="b">
                    <a:solidFill>
                      <a:schemeClr val="bg1"/>
                    </a:solidFill>
                  </a:tcPr>
                </a:tc>
                <a:extLst>
                  <a:ext uri="{0D108BD9-81ED-4DB2-BD59-A6C34878D82A}">
                    <a16:rowId xmlns:a16="http://schemas.microsoft.com/office/drawing/2014/main" val="3661992760"/>
                  </a:ext>
                </a:extLst>
              </a:tr>
              <a:tr h="441779">
                <a:tc vMerge="1">
                  <a:txBody>
                    <a:bodyPr/>
                    <a:lstStyle/>
                    <a:p>
                      <a:endParaRPr lang="en-US"/>
                    </a:p>
                  </a:txBody>
                  <a:tcPr/>
                </a:tc>
                <a:tc>
                  <a:txBody>
                    <a:bodyPr/>
                    <a:lstStyle/>
                    <a:p>
                      <a:pPr algn="l" fontAlgn="b"/>
                      <a:r>
                        <a:rPr lang="en-US" sz="1800" i="1" u="none" strike="noStrike">
                          <a:solidFill>
                            <a:schemeClr val="bg1"/>
                          </a:solidFill>
                          <a:effectLst/>
                        </a:rPr>
                        <a:t>Total</a:t>
                      </a:r>
                      <a:endParaRPr lang="en-US" sz="1800" b="0" i="1" u="none" strike="noStrike">
                        <a:solidFill>
                          <a:schemeClr val="bg1"/>
                        </a:solidFill>
                        <a:effectLst/>
                        <a:latin typeface="Aptos Narrow" panose="020B0004020202020204" pitchFamily="34" charset="0"/>
                      </a:endParaRPr>
                    </a:p>
                  </a:txBody>
                  <a:tcPr marL="5703" marR="5703" marT="5703" marB="0" anchor="b">
                    <a:solidFill>
                      <a:schemeClr val="bg2">
                        <a:lumMod val="50000"/>
                      </a:schemeClr>
                    </a:solidFill>
                  </a:tcPr>
                </a:tc>
                <a:tc>
                  <a:txBody>
                    <a:bodyPr/>
                    <a:lstStyle/>
                    <a:p>
                      <a:pPr algn="ctr" fontAlgn="b"/>
                      <a:r>
                        <a:rPr lang="en-US" sz="1800" u="none" strike="noStrike">
                          <a:effectLst/>
                        </a:rPr>
                        <a:t> $ 2,098,167 </a:t>
                      </a:r>
                      <a:endParaRPr lang="en-US" sz="1800" b="0" i="0" u="none" strike="noStrike">
                        <a:solidFill>
                          <a:srgbClr val="000000"/>
                        </a:solidFill>
                        <a:effectLst/>
                        <a:latin typeface="Aptos Narrow" panose="020B0004020202020204" pitchFamily="34" charset="0"/>
                      </a:endParaRPr>
                    </a:p>
                  </a:txBody>
                  <a:tcPr marL="5703" marR="5703" marT="5703" marB="0" anchor="b">
                    <a:solidFill>
                      <a:schemeClr val="bg1"/>
                    </a:solidFill>
                  </a:tcPr>
                </a:tc>
                <a:tc>
                  <a:txBody>
                    <a:bodyPr/>
                    <a:lstStyle/>
                    <a:p>
                      <a:pPr algn="ctr" fontAlgn="b"/>
                      <a:r>
                        <a:rPr lang="en-US" sz="1800" u="none" strike="noStrike" dirty="0">
                          <a:effectLst/>
                        </a:rPr>
                        <a:t>12%</a:t>
                      </a:r>
                      <a:endParaRPr lang="en-US" sz="1800" b="0" i="0" u="none" strike="noStrike" dirty="0">
                        <a:solidFill>
                          <a:srgbClr val="000000"/>
                        </a:solidFill>
                        <a:effectLst/>
                        <a:latin typeface="Aptos Narrow" panose="020B0004020202020204" pitchFamily="34" charset="0"/>
                      </a:endParaRPr>
                    </a:p>
                  </a:txBody>
                  <a:tcPr marL="5703" marR="5703" marT="5703" marB="0" anchor="b">
                    <a:solidFill>
                      <a:schemeClr val="bg1"/>
                    </a:solidFill>
                  </a:tcPr>
                </a:tc>
                <a:tc>
                  <a:txBody>
                    <a:bodyPr/>
                    <a:lstStyle/>
                    <a:p>
                      <a:pPr algn="ctr" fontAlgn="b"/>
                      <a:r>
                        <a:rPr lang="en-US" sz="1800" u="none" strike="noStrike" dirty="0">
                          <a:effectLst/>
                        </a:rPr>
                        <a:t>29</a:t>
                      </a:r>
                      <a:endParaRPr lang="en-US" sz="1800" b="0" i="0" u="none" strike="noStrike" dirty="0">
                        <a:solidFill>
                          <a:srgbClr val="000000"/>
                        </a:solidFill>
                        <a:effectLst/>
                        <a:latin typeface="Aptos Narrow" panose="020B0004020202020204" pitchFamily="34" charset="0"/>
                      </a:endParaRPr>
                    </a:p>
                  </a:txBody>
                  <a:tcPr marL="5703" marR="5703" marT="5703" marB="0" anchor="b">
                    <a:solidFill>
                      <a:schemeClr val="bg1"/>
                    </a:solidFill>
                  </a:tcPr>
                </a:tc>
                <a:tc>
                  <a:txBody>
                    <a:bodyPr/>
                    <a:lstStyle/>
                    <a:p>
                      <a:pPr algn="ctr" fontAlgn="b"/>
                      <a:r>
                        <a:rPr lang="en-US" sz="1800" u="none" strike="noStrike" dirty="0">
                          <a:effectLst/>
                        </a:rPr>
                        <a:t>30%</a:t>
                      </a:r>
                      <a:endParaRPr lang="en-US" sz="1800" b="0" i="0" u="none" strike="noStrike" dirty="0">
                        <a:solidFill>
                          <a:srgbClr val="000000"/>
                        </a:solidFill>
                        <a:effectLst/>
                        <a:latin typeface="Aptos Narrow" panose="020B0004020202020204" pitchFamily="34" charset="0"/>
                      </a:endParaRPr>
                    </a:p>
                  </a:txBody>
                  <a:tcPr marL="5703" marR="5703" marT="5703" marB="0" anchor="b">
                    <a:solidFill>
                      <a:schemeClr val="bg1"/>
                    </a:solidFill>
                  </a:tcPr>
                </a:tc>
                <a:extLst>
                  <a:ext uri="{0D108BD9-81ED-4DB2-BD59-A6C34878D82A}">
                    <a16:rowId xmlns:a16="http://schemas.microsoft.com/office/drawing/2014/main" val="2473772698"/>
                  </a:ext>
                </a:extLst>
              </a:tr>
            </a:tbl>
          </a:graphicData>
        </a:graphic>
      </p:graphicFrame>
    </p:spTree>
    <p:extLst>
      <p:ext uri="{BB962C8B-B14F-4D97-AF65-F5344CB8AC3E}">
        <p14:creationId xmlns:p14="http://schemas.microsoft.com/office/powerpoint/2010/main" val="2031096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7E01847-9125-9EAF-3BDC-B1EFAC60B1A4}"/>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DEEP Direction on Future of Gas Equipment</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8D630ECD-49FE-EA84-5B84-B94DAE754871}"/>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a:lnSpc>
                <a:spcPct val="90000"/>
              </a:lnSpc>
              <a:spcAft>
                <a:spcPts val="600"/>
              </a:spcAft>
            </a:pPr>
            <a:r>
              <a:rPr lang="en-US" sz="1700" dirty="0"/>
              <a:t>There are critical steps that the C&amp;LM Plan must take to remove barriers to increased decarbonization and position C&amp;LM programs to be responsive to eventual CES directives. This Determination outlines a set of incremental steps designed to pave the way to more widespread building decarbonization. These steps include: </a:t>
            </a:r>
          </a:p>
          <a:p>
            <a:pPr lvl="2" indent="-228600">
              <a:lnSpc>
                <a:spcPct val="90000"/>
              </a:lnSpc>
              <a:spcAft>
                <a:spcPts val="600"/>
              </a:spcAft>
              <a:buFont typeface="Arial" panose="020B0604020202020204" pitchFamily="34" charset="0"/>
              <a:buChar char="•"/>
            </a:pPr>
            <a:r>
              <a:rPr lang="en-US" sz="1700" dirty="0"/>
              <a:t> Modifying cost-effectiveness testing to capture the impact of </a:t>
            </a:r>
          </a:p>
          <a:p>
            <a:pPr marL="685800" lvl="2">
              <a:lnSpc>
                <a:spcPct val="90000"/>
              </a:lnSpc>
              <a:spcAft>
                <a:spcPts val="600"/>
              </a:spcAft>
            </a:pPr>
            <a:r>
              <a:rPr lang="en-US" sz="1700" dirty="0"/>
              <a:t>	emissions on the energy system; </a:t>
            </a:r>
          </a:p>
          <a:p>
            <a:pPr lvl="2" indent="-228600">
              <a:lnSpc>
                <a:spcPct val="90000"/>
              </a:lnSpc>
              <a:spcAft>
                <a:spcPts val="600"/>
              </a:spcAft>
              <a:buFont typeface="Arial" panose="020B0604020202020204" pitchFamily="34" charset="0"/>
              <a:buChar char="•"/>
            </a:pPr>
            <a:r>
              <a:rPr lang="en-US" sz="1700" dirty="0"/>
              <a:t>Enabling customers to select the most efficient measures; and,  </a:t>
            </a:r>
          </a:p>
          <a:p>
            <a:pPr lvl="2" indent="-228600">
              <a:lnSpc>
                <a:spcPct val="90000"/>
              </a:lnSpc>
              <a:spcAft>
                <a:spcPts val="600"/>
              </a:spcAft>
              <a:buFont typeface="Arial" panose="020B0604020202020204" pitchFamily="34" charset="0"/>
              <a:buChar char="•"/>
            </a:pPr>
            <a:r>
              <a:rPr lang="en-US" sz="1700" dirty="0"/>
              <a:t>Aligning C&amp;LM incentives with statewide climate policy goals. </a:t>
            </a:r>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1700" dirty="0"/>
              <a:t>These steps will build toward </a:t>
            </a:r>
            <a:r>
              <a:rPr lang="en-US" sz="1700" b="1" dirty="0">
                <a:highlight>
                  <a:srgbClr val="FFFF00"/>
                </a:highlight>
              </a:rPr>
              <a:t>a planned phase-out of all residential natural gas equipment incentives during this Plan term</a:t>
            </a:r>
            <a:r>
              <a:rPr lang="en-US" sz="1700" dirty="0"/>
              <a:t>. This incremental approach reflects the need to identify and address existing economic, logistical, and other barriers to widespread adoption of renewable thermal measures, including heat pumps, and other natural gas alternatives as a critical step to prepare for phase-out of natural gas equipment incentives. </a:t>
            </a:r>
          </a:p>
        </p:txBody>
      </p:sp>
      <p:sp>
        <p:nvSpPr>
          <p:cNvPr id="2" name="TextBox 1">
            <a:extLst>
              <a:ext uri="{FF2B5EF4-FFF2-40B4-BE49-F238E27FC236}">
                <a16:creationId xmlns:a16="http://schemas.microsoft.com/office/drawing/2014/main" id="{ECDFF80E-9E68-665C-9C77-99F453D887E3}"/>
              </a:ext>
            </a:extLst>
          </p:cNvPr>
          <p:cNvSpPr txBox="1"/>
          <p:nvPr/>
        </p:nvSpPr>
        <p:spPr>
          <a:xfrm>
            <a:off x="2685627" y="6371214"/>
            <a:ext cx="6906491" cy="430887"/>
          </a:xfrm>
          <a:prstGeom prst="rect">
            <a:avLst/>
          </a:prstGeom>
          <a:noFill/>
        </p:spPr>
        <p:txBody>
          <a:bodyPr wrap="square" rtlCol="0">
            <a:spAutoFit/>
          </a:bodyPr>
          <a:lstStyle/>
          <a:p>
            <a:r>
              <a:rPr lang="en-US" sz="1100" dirty="0">
                <a:solidFill>
                  <a:schemeClr val="bg1">
                    <a:lumMod val="65000"/>
                  </a:schemeClr>
                </a:solidFill>
                <a:hlinkClick r:id="rId2"/>
              </a:rPr>
              <a:t>https://www.dpuc.state.ct.us/DEEPEnergy.nsf/c6c6d525f7cdd1168525797d0047c5bf/92c11f8776277ac0852588550070059b/$FILE/DEEP%20Determination%20-%202022-2024%20CLM%20Plan.pdf</a:t>
            </a:r>
            <a:r>
              <a:rPr lang="en-US" sz="1100" dirty="0">
                <a:solidFill>
                  <a:schemeClr val="bg1">
                    <a:lumMod val="65000"/>
                  </a:schemeClr>
                </a:solidFill>
              </a:rPr>
              <a:t>, page 5</a:t>
            </a:r>
          </a:p>
        </p:txBody>
      </p:sp>
    </p:spTree>
    <p:extLst>
      <p:ext uri="{BB962C8B-B14F-4D97-AF65-F5344CB8AC3E}">
        <p14:creationId xmlns:p14="http://schemas.microsoft.com/office/powerpoint/2010/main" val="3724251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7E01847-9125-9EAF-3BDC-B1EFAC60B1A4}"/>
              </a:ext>
            </a:extLst>
          </p:cNvPr>
          <p:cNvSpPr>
            <a:spLocks noGrp="1"/>
          </p:cNvSpPr>
          <p:nvPr>
            <p:ph type="title"/>
          </p:nvPr>
        </p:nvSpPr>
        <p:spPr>
          <a:xfrm>
            <a:off x="4553733" y="548465"/>
            <a:ext cx="7271822" cy="622790"/>
          </a:xfrm>
        </p:spPr>
        <p:txBody>
          <a:bodyPr vert="horz" lIns="91440" tIns="45720" rIns="91440" bIns="45720" rtlCol="0" anchor="b">
            <a:normAutofit fontScale="90000"/>
          </a:bodyPr>
          <a:lstStyle/>
          <a:p>
            <a:pPr algn="l"/>
            <a:r>
              <a:rPr lang="en-US" sz="4000" dirty="0"/>
              <a:t>Eversource Phase Out Plan</a:t>
            </a:r>
          </a:p>
        </p:txBody>
      </p:sp>
      <p:pic>
        <p:nvPicPr>
          <p:cNvPr id="11" name="Picture 10" descr="Draft drawing of a floor plan">
            <a:extLst>
              <a:ext uri="{FF2B5EF4-FFF2-40B4-BE49-F238E27FC236}">
                <a16:creationId xmlns:a16="http://schemas.microsoft.com/office/drawing/2014/main" id="{BC6B06D9-D524-1C5B-6454-B7652769A47E}"/>
              </a:ext>
            </a:extLst>
          </p:cNvPr>
          <p:cNvPicPr>
            <a:picLocks noChangeAspect="1"/>
          </p:cNvPicPr>
          <p:nvPr/>
        </p:nvPicPr>
        <p:blipFill rotWithShape="1">
          <a:blip r:embed="rId3"/>
          <a:srcRect l="41015" r="16763" b="1"/>
          <a:stretch/>
        </p:blipFill>
        <p:spPr>
          <a:xfrm>
            <a:off x="1" y="10"/>
            <a:ext cx="4196496" cy="6857990"/>
          </a:xfrm>
          <a:prstGeom prst="rect">
            <a:avLst/>
          </a:prstGeom>
          <a:effectLst/>
        </p:spPr>
      </p:pic>
      <p:sp>
        <p:nvSpPr>
          <p:cNvPr id="9" name="TextBox 8">
            <a:extLst>
              <a:ext uri="{FF2B5EF4-FFF2-40B4-BE49-F238E27FC236}">
                <a16:creationId xmlns:a16="http://schemas.microsoft.com/office/drawing/2014/main" id="{8D630ECD-49FE-EA84-5B84-B94DAE754871}"/>
              </a:ext>
            </a:extLst>
          </p:cNvPr>
          <p:cNvSpPr txBox="1"/>
          <p:nvPr/>
        </p:nvSpPr>
        <p:spPr>
          <a:xfrm>
            <a:off x="4553733" y="1331043"/>
            <a:ext cx="6798539" cy="4279182"/>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b="1" dirty="0"/>
              <a:t>From 2024 Plan Update</a:t>
            </a:r>
          </a:p>
          <a:p>
            <a:pPr marL="285750" indent="-228600">
              <a:lnSpc>
                <a:spcPct val="90000"/>
              </a:lnSpc>
              <a:spcAft>
                <a:spcPts val="600"/>
              </a:spcAft>
              <a:buFont typeface="Arial" panose="020B0604020202020204" pitchFamily="34" charset="0"/>
              <a:buChar char="•"/>
            </a:pPr>
            <a:r>
              <a:rPr lang="en-US" dirty="0"/>
              <a:t>Cessation of incentive and rebate support for new natural gas combustion heating, hot water, and commercial kitchen equipment beginning in 2025. Only pertains to equipment burning natural gas.</a:t>
            </a:r>
          </a:p>
          <a:p>
            <a:pPr marL="285750" indent="-228600">
              <a:lnSpc>
                <a:spcPct val="90000"/>
              </a:lnSpc>
              <a:spcAft>
                <a:spcPts val="600"/>
              </a:spcAft>
              <a:buFont typeface="Arial" panose="020B0604020202020204" pitchFamily="34" charset="0"/>
              <a:buChar char="•"/>
            </a:pPr>
            <a:r>
              <a:rPr lang="en-US" dirty="0"/>
              <a:t>For C&amp;I new construction in the Energy Conscious Blueprint program Eversource will honor program support for new fossil fuel equipment where project teams engaged with the program prior to January 1, 2025. After this date, the program will continue to support buildings that use natural gas; however, Eversource will not include any incentive support specifically for new natural gas burning equipment in any C&amp;I new construction initiatives.</a:t>
            </a:r>
          </a:p>
          <a:p>
            <a:pPr marL="285750" indent="-228600">
              <a:lnSpc>
                <a:spcPct val="90000"/>
              </a:lnSpc>
              <a:spcAft>
                <a:spcPts val="600"/>
              </a:spcAft>
              <a:buFont typeface="Arial" panose="020B0604020202020204" pitchFamily="34" charset="0"/>
              <a:buChar char="•"/>
            </a:pPr>
            <a:r>
              <a:rPr lang="en-US" dirty="0"/>
              <a:t>Plans to eliminate financial support for most natural gas combustion equipment, except for single family and multifamily low-income properties and for certain industrial processes</a:t>
            </a:r>
          </a:p>
          <a:p>
            <a:pPr marL="285750" indent="-228600">
              <a:lnSpc>
                <a:spcPct val="90000"/>
              </a:lnSpc>
              <a:spcAft>
                <a:spcPts val="600"/>
              </a:spcAft>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53309D74-C74D-1B9A-0415-133B911820E6}"/>
              </a:ext>
            </a:extLst>
          </p:cNvPr>
          <p:cNvSpPr txBox="1"/>
          <p:nvPr/>
        </p:nvSpPr>
        <p:spPr>
          <a:xfrm>
            <a:off x="4828182" y="5770013"/>
            <a:ext cx="6524090" cy="1277273"/>
          </a:xfrm>
          <a:prstGeom prst="rect">
            <a:avLst/>
          </a:prstGeom>
          <a:noFill/>
        </p:spPr>
        <p:txBody>
          <a:bodyPr wrap="square" rtlCol="0">
            <a:spAutoFit/>
          </a:bodyPr>
          <a:lstStyle/>
          <a:p>
            <a:pPr algn="ctr">
              <a:spcAft>
                <a:spcPts val="600"/>
              </a:spcAft>
            </a:pPr>
            <a:r>
              <a:rPr lang="en-US" dirty="0">
                <a:solidFill>
                  <a:srgbClr val="00B050"/>
                </a:solidFill>
              </a:rPr>
              <a:t>Consideration to expand the residential low-income exception to include those located in EJCs to consider impact on moderate income customers</a:t>
            </a:r>
          </a:p>
          <a:p>
            <a:pPr>
              <a:spcAft>
                <a:spcPts val="600"/>
              </a:spcAft>
            </a:pPr>
            <a:endParaRPr lang="en-US" dirty="0"/>
          </a:p>
        </p:txBody>
      </p:sp>
    </p:spTree>
    <p:extLst>
      <p:ext uri="{BB962C8B-B14F-4D97-AF65-F5344CB8AC3E}">
        <p14:creationId xmlns:p14="http://schemas.microsoft.com/office/powerpoint/2010/main" val="2157076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B22C9-376D-5D47-B327-DE3252DCE063}"/>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000"/>
              <a:t>Impact on statewide efficiency goal</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A2A2B52-CD8A-B744-8187-67F5A68AEA52}"/>
              </a:ext>
            </a:extLst>
          </p:cNvPr>
          <p:cNvSpPr>
            <a:spLocks noGrp="1"/>
          </p:cNvSpPr>
          <p:nvPr>
            <p:ph type="body" sz="half" idx="2"/>
          </p:nvPr>
        </p:nvSpPr>
        <p:spPr>
          <a:xfrm>
            <a:off x="572493" y="2071316"/>
            <a:ext cx="6713552" cy="4615234"/>
          </a:xfrm>
        </p:spPr>
        <p:txBody>
          <a:bodyPr vert="horz" lIns="91440" tIns="45720" rIns="91440" bIns="45720" rtlCol="0" anchor="t">
            <a:normAutofit/>
          </a:bodyPr>
          <a:lstStyle/>
          <a:p>
            <a:pPr marL="285750" indent="-228600">
              <a:buFont typeface="Arial" panose="020B0604020202020204" pitchFamily="34" charset="0"/>
              <a:buChar char="•"/>
            </a:pPr>
            <a:r>
              <a:rPr lang="en-US" dirty="0">
                <a:solidFill>
                  <a:schemeClr val="tx1"/>
                </a:solidFill>
              </a:rPr>
              <a:t>Reduction in savings contributions from residential gas equipment. Residential weatherization has recognized lower savings since R1983 study</a:t>
            </a:r>
          </a:p>
          <a:p>
            <a:pPr marL="285750" indent="-228600">
              <a:buFont typeface="Arial" panose="020B0604020202020204" pitchFamily="34" charset="0"/>
              <a:buChar char="•"/>
            </a:pPr>
            <a:r>
              <a:rPr lang="en-US" dirty="0">
                <a:solidFill>
                  <a:schemeClr val="tx1"/>
                </a:solidFill>
              </a:rPr>
              <a:t>There are gas related measures that are not equipment (e.g., weatherization, HVAC controls, and pipe insulation)</a:t>
            </a:r>
          </a:p>
          <a:p>
            <a:pPr marL="285750" indent="-228600">
              <a:buFont typeface="Arial" panose="020B0604020202020204" pitchFamily="34" charset="0"/>
              <a:buChar char="•"/>
            </a:pPr>
            <a:r>
              <a:rPr lang="en-US" dirty="0">
                <a:solidFill>
                  <a:schemeClr val="tx1"/>
                </a:solidFill>
              </a:rPr>
              <a:t>Removal of gas equipment from the residential portfolio should not prompt a change in the goal as this was set in motion as part of DEEP’s 2022-2024 Determination </a:t>
            </a:r>
          </a:p>
          <a:p>
            <a:pPr marL="285750" indent="-228600">
              <a:buFont typeface="Arial" panose="020B0604020202020204" pitchFamily="34" charset="0"/>
              <a:buChar char="•"/>
            </a:pPr>
            <a:r>
              <a:rPr lang="en-US" dirty="0">
                <a:solidFill>
                  <a:schemeClr val="tx1"/>
                </a:solidFill>
              </a:rPr>
              <a:t>If CT is shifting away from offering natural gas equipment perhaps there should be modifications to the statute</a:t>
            </a:r>
          </a:p>
          <a:p>
            <a:pPr marL="742950" lvl="1" indent="-228600" algn="l">
              <a:buFont typeface="Arial" panose="020B0604020202020204" pitchFamily="34" charset="0"/>
              <a:buChar char="•"/>
            </a:pPr>
            <a:r>
              <a:rPr lang="en-US" sz="1800" dirty="0"/>
              <a:t>Remove requirement for natural gas efficiency programs</a:t>
            </a:r>
          </a:p>
          <a:p>
            <a:pPr marL="742950" lvl="1" indent="-228600" algn="l">
              <a:buFont typeface="Arial" panose="020B0604020202020204" pitchFamily="34" charset="0"/>
              <a:buChar char="•"/>
            </a:pPr>
            <a:r>
              <a:rPr lang="en-US" sz="1800" dirty="0"/>
              <a:t>Utilize gas surcharge to support costs related to gas to electric conversions</a:t>
            </a:r>
          </a:p>
          <a:p>
            <a:pPr marL="742950" lvl="1" indent="-228600" algn="l">
              <a:buFont typeface="Arial" panose="020B0604020202020204" pitchFamily="34" charset="0"/>
              <a:buChar char="•"/>
            </a:pPr>
            <a:r>
              <a:rPr lang="en-US" sz="1800" dirty="0"/>
              <a:t>Adjust surcharge requirements to appropriately fund electric surcharge to achieve policy initiatives</a:t>
            </a:r>
          </a:p>
          <a:p>
            <a:pPr marL="285750" indent="-228600">
              <a:buFont typeface="Arial" panose="020B0604020202020204" pitchFamily="34" charset="0"/>
              <a:buChar char="•"/>
            </a:pPr>
            <a:endParaRPr lang="en-US" dirty="0">
              <a:solidFill>
                <a:schemeClr val="tx1"/>
              </a:solidFill>
            </a:endParaRPr>
          </a:p>
        </p:txBody>
      </p:sp>
      <p:pic>
        <p:nvPicPr>
          <p:cNvPr id="6" name="Picture Placeholder 5" descr="Arrows piercing notes">
            <a:extLst>
              <a:ext uri="{FF2B5EF4-FFF2-40B4-BE49-F238E27FC236}">
                <a16:creationId xmlns:a16="http://schemas.microsoft.com/office/drawing/2014/main" id="{CFD925C0-4E98-76B6-F0E5-96DB22DCB858}"/>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5468" r="23683" b="2"/>
          <a:stretch/>
        </p:blipFill>
        <p:spPr>
          <a:xfrm>
            <a:off x="7675658" y="2093976"/>
            <a:ext cx="3941064" cy="4096512"/>
          </a:xfrm>
          <a:prstGeom prst="rect">
            <a:avLst/>
          </a:prstGeom>
        </p:spPr>
      </p:pic>
    </p:spTree>
    <p:extLst>
      <p:ext uri="{BB962C8B-B14F-4D97-AF65-F5344CB8AC3E}">
        <p14:creationId xmlns:p14="http://schemas.microsoft.com/office/powerpoint/2010/main" val="35051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240EB7-8148-1131-1380-6FB305732421}"/>
              </a:ext>
            </a:extLst>
          </p:cNvPr>
          <p:cNvSpPr>
            <a:spLocks noGrp="1"/>
          </p:cNvSpPr>
          <p:nvPr>
            <p:ph type="body" idx="11"/>
          </p:nvPr>
        </p:nvSpPr>
        <p:spPr/>
        <p:txBody>
          <a:bodyPr/>
          <a:lstStyle/>
          <a:p>
            <a:r>
              <a:rPr lang="en-US" dirty="0"/>
              <a:t>Leasing of heat pumps and heat pump water heaters</a:t>
            </a:r>
          </a:p>
          <a:p>
            <a:endParaRPr lang="en-US" dirty="0"/>
          </a:p>
        </p:txBody>
      </p:sp>
      <p:pic>
        <p:nvPicPr>
          <p:cNvPr id="14" name="Picture Placeholder 13" descr="Bank check with solid fill">
            <a:extLst>
              <a:ext uri="{FF2B5EF4-FFF2-40B4-BE49-F238E27FC236}">
                <a16:creationId xmlns:a16="http://schemas.microsoft.com/office/drawing/2014/main" id="{BE7351C2-5FEB-ADD4-F8B7-719488EB77B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024" r="2024"/>
          <a:stretch>
            <a:fillRect/>
          </a:stretch>
        </p:blipFill>
        <p:spPr/>
      </p:pic>
      <p:sp>
        <p:nvSpPr>
          <p:cNvPr id="4" name="Text Placeholder 3">
            <a:extLst>
              <a:ext uri="{FF2B5EF4-FFF2-40B4-BE49-F238E27FC236}">
                <a16:creationId xmlns:a16="http://schemas.microsoft.com/office/drawing/2014/main" id="{19CAC7BA-2DC1-BA6C-F815-20C15308F53A}"/>
              </a:ext>
            </a:extLst>
          </p:cNvPr>
          <p:cNvSpPr>
            <a:spLocks noGrp="1"/>
          </p:cNvSpPr>
          <p:nvPr>
            <p:ph type="body" idx="13"/>
          </p:nvPr>
        </p:nvSpPr>
        <p:spPr/>
        <p:txBody>
          <a:bodyPr/>
          <a:lstStyle/>
          <a:p>
            <a:r>
              <a:rPr lang="en-US" dirty="0"/>
              <a:t>Joint electric/gas programs to promote electrification</a:t>
            </a:r>
          </a:p>
        </p:txBody>
      </p:sp>
      <p:pic>
        <p:nvPicPr>
          <p:cNvPr id="12" name="Picture Placeholder 11" descr="Handshake with solid fill">
            <a:extLst>
              <a:ext uri="{FF2B5EF4-FFF2-40B4-BE49-F238E27FC236}">
                <a16:creationId xmlns:a16="http://schemas.microsoft.com/office/drawing/2014/main" id="{65E5C995-56A0-5394-2F2F-7B6A410FC21E}"/>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024" r="2024"/>
          <a:stretch>
            <a:fillRect/>
          </a:stretch>
        </p:blipFill>
        <p:spPr/>
      </p:pic>
      <p:sp>
        <p:nvSpPr>
          <p:cNvPr id="9" name="Text Placeholder 8">
            <a:extLst>
              <a:ext uri="{FF2B5EF4-FFF2-40B4-BE49-F238E27FC236}">
                <a16:creationId xmlns:a16="http://schemas.microsoft.com/office/drawing/2014/main" id="{BB967B63-166D-AB75-D0E3-39D827771841}"/>
              </a:ext>
            </a:extLst>
          </p:cNvPr>
          <p:cNvSpPr>
            <a:spLocks noGrp="1"/>
          </p:cNvSpPr>
          <p:nvPr>
            <p:ph type="body" idx="15"/>
          </p:nvPr>
        </p:nvSpPr>
        <p:spPr/>
        <p:txBody>
          <a:bodyPr/>
          <a:lstStyle/>
          <a:p>
            <a:r>
              <a:rPr lang="en-US" dirty="0"/>
              <a:t>Thermal Energy Networks</a:t>
            </a:r>
          </a:p>
          <a:p>
            <a:endParaRPr lang="en-US" dirty="0"/>
          </a:p>
        </p:txBody>
      </p:sp>
      <p:pic>
        <p:nvPicPr>
          <p:cNvPr id="16" name="Picture Placeholder 15" descr="City with solid fill">
            <a:extLst>
              <a:ext uri="{FF2B5EF4-FFF2-40B4-BE49-F238E27FC236}">
                <a16:creationId xmlns:a16="http://schemas.microsoft.com/office/drawing/2014/main" id="{464E8A82-A2AE-B355-D97A-BAAB961722CB}"/>
              </a:ext>
            </a:extLst>
          </p:cNvPr>
          <p:cNvPicPr>
            <a:picLocks noGrp="1" noChangeAspect="1"/>
          </p:cNvPicPr>
          <p:nvPr>
            <p:ph type="pic" sz="quarter" idx="16"/>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024" r="2024"/>
          <a:stretch/>
        </p:blipFill>
        <p:spPr/>
      </p:pic>
      <p:sp>
        <p:nvSpPr>
          <p:cNvPr id="6" name="Title 5">
            <a:extLst>
              <a:ext uri="{FF2B5EF4-FFF2-40B4-BE49-F238E27FC236}">
                <a16:creationId xmlns:a16="http://schemas.microsoft.com/office/drawing/2014/main" id="{40292243-8CEB-9E50-50CD-2415A7D4D0A1}"/>
              </a:ext>
            </a:extLst>
          </p:cNvPr>
          <p:cNvSpPr>
            <a:spLocks noGrp="1"/>
          </p:cNvSpPr>
          <p:nvPr>
            <p:ph type="title"/>
          </p:nvPr>
        </p:nvSpPr>
        <p:spPr/>
        <p:txBody>
          <a:bodyPr>
            <a:normAutofit fontScale="90000"/>
          </a:bodyPr>
          <a:lstStyle/>
          <a:p>
            <a:r>
              <a:rPr lang="en-US" dirty="0"/>
              <a:t>Are there other options for gas efficiency? </a:t>
            </a:r>
          </a:p>
        </p:txBody>
      </p:sp>
    </p:spTree>
    <p:extLst>
      <p:ext uri="{BB962C8B-B14F-4D97-AF65-F5344CB8AC3E}">
        <p14:creationId xmlns:p14="http://schemas.microsoft.com/office/powerpoint/2010/main" val="758383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672FEB-7346-4A30-B66B-6B9261F08474}"/>
              </a:ext>
            </a:extLst>
          </p:cNvPr>
          <p:cNvSpPr>
            <a:spLocks noGrp="1"/>
          </p:cNvSpPr>
          <p:nvPr>
            <p:ph type="title"/>
          </p:nvPr>
        </p:nvSpPr>
        <p:spPr>
          <a:xfrm>
            <a:off x="761800" y="257176"/>
            <a:ext cx="5334197" cy="1708242"/>
          </a:xfrm>
        </p:spPr>
        <p:txBody>
          <a:bodyPr vert="horz" lIns="91440" tIns="45720" rIns="91440" bIns="45720" rtlCol="0" anchor="ctr">
            <a:normAutofit/>
          </a:bodyPr>
          <a:lstStyle/>
          <a:p>
            <a:r>
              <a:rPr lang="en-US" sz="4000" dirty="0"/>
              <a:t>Geothermal Pilot in Framingham, MA</a:t>
            </a:r>
          </a:p>
        </p:txBody>
      </p:sp>
      <p:sp>
        <p:nvSpPr>
          <p:cNvPr id="3" name="Text Placeholder 2">
            <a:extLst>
              <a:ext uri="{FF2B5EF4-FFF2-40B4-BE49-F238E27FC236}">
                <a16:creationId xmlns:a16="http://schemas.microsoft.com/office/drawing/2014/main" id="{6E9EA1E0-9D72-43B8-B99F-5512EA865D67}"/>
              </a:ext>
            </a:extLst>
          </p:cNvPr>
          <p:cNvSpPr>
            <a:spLocks noGrp="1"/>
          </p:cNvSpPr>
          <p:nvPr>
            <p:ph type="body" sz="half" idx="2"/>
          </p:nvPr>
        </p:nvSpPr>
        <p:spPr>
          <a:xfrm>
            <a:off x="238126" y="1828800"/>
            <a:ext cx="5857872" cy="4411279"/>
          </a:xfrm>
        </p:spPr>
        <p:txBody>
          <a:bodyPr vert="horz" lIns="91440" tIns="45720" rIns="91440" bIns="45720" rtlCol="0" anchor="ctr">
            <a:normAutofit/>
          </a:bodyPr>
          <a:lstStyle/>
          <a:p>
            <a:pPr marL="285750" indent="-228600">
              <a:buFont typeface="Arial" panose="020B0604020202020204" pitchFamily="34" charset="0"/>
              <a:buChar char="•"/>
            </a:pPr>
            <a:r>
              <a:rPr lang="en-US" dirty="0">
                <a:solidFill>
                  <a:schemeClr val="tx1"/>
                </a:solidFill>
              </a:rPr>
              <a:t>Eversource Gas is piloting a networked geothermal system in a neighborhood in Framingham </a:t>
            </a:r>
          </a:p>
          <a:p>
            <a:pPr marL="285750" indent="-228600">
              <a:buFont typeface="Arial" panose="020B0604020202020204" pitchFamily="34" charset="0"/>
              <a:buChar char="•"/>
            </a:pPr>
            <a:r>
              <a:rPr lang="en-US" dirty="0">
                <a:solidFill>
                  <a:schemeClr val="tx1"/>
                </a:solidFill>
              </a:rPr>
              <a:t>125 accounts, 36 buildings (24 residential and 5 commercial)</a:t>
            </a:r>
          </a:p>
          <a:p>
            <a:pPr marL="285750" indent="-228600">
              <a:buFont typeface="Arial" panose="020B0604020202020204" pitchFamily="34" charset="0"/>
              <a:buChar char="•"/>
            </a:pPr>
            <a:r>
              <a:rPr lang="en-US" dirty="0">
                <a:solidFill>
                  <a:schemeClr val="tx1"/>
                </a:solidFill>
              </a:rPr>
              <a:t>Pilot is evaluating use at scale as a potential option to complement or replace delivered fuels and natural gas service for heating and cooling</a:t>
            </a:r>
          </a:p>
          <a:p>
            <a:pPr marL="285750" indent="-228600">
              <a:buFont typeface="Arial" panose="020B0604020202020204" pitchFamily="34" charset="0"/>
              <a:buChar char="•"/>
            </a:pPr>
            <a:r>
              <a:rPr lang="en-US" dirty="0">
                <a:solidFill>
                  <a:schemeClr val="tx1"/>
                </a:solidFill>
              </a:rPr>
              <a:t>Will be evaluated over a 24-month time periods, once implemented, to evaluate two heating and two cooling seasons</a:t>
            </a:r>
          </a:p>
          <a:p>
            <a:pPr marL="285750" indent="-228600">
              <a:buFont typeface="Arial" panose="020B0604020202020204" pitchFamily="34" charset="0"/>
              <a:buChar char="•"/>
            </a:pPr>
            <a:r>
              <a:rPr lang="en-US" dirty="0">
                <a:solidFill>
                  <a:schemeClr val="tx1"/>
                </a:solidFill>
              </a:rPr>
              <a:t>Groundbreaking in June 2023. Design, pipe insulation, and </a:t>
            </a:r>
            <a:r>
              <a:rPr lang="en-US" dirty="0" err="1">
                <a:solidFill>
                  <a:schemeClr val="tx1"/>
                </a:solidFill>
              </a:rPr>
              <a:t>borefield</a:t>
            </a:r>
            <a:r>
              <a:rPr lang="en-US" dirty="0">
                <a:solidFill>
                  <a:schemeClr val="tx1"/>
                </a:solidFill>
              </a:rPr>
              <a:t> drilling is complete. Currently doing in-home equipment conversion with the project going live in July 2024</a:t>
            </a:r>
          </a:p>
        </p:txBody>
      </p:sp>
      <p:pic>
        <p:nvPicPr>
          <p:cNvPr id="2050" name="Picture 2">
            <a:extLst>
              <a:ext uri="{FF2B5EF4-FFF2-40B4-BE49-F238E27FC236}">
                <a16:creationId xmlns:a16="http://schemas.microsoft.com/office/drawing/2014/main" id="{A855BFCB-0598-47E7-1C68-0ABE9999CBAE}"/>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l="51" r="6665" b="-1"/>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D3027A9-1826-EE1A-825E-280B79A1D03E}"/>
              </a:ext>
            </a:extLst>
          </p:cNvPr>
          <p:cNvSpPr txBox="1"/>
          <p:nvPr/>
        </p:nvSpPr>
        <p:spPr>
          <a:xfrm>
            <a:off x="435769" y="6260490"/>
            <a:ext cx="6148386" cy="461665"/>
          </a:xfrm>
          <a:prstGeom prst="rect">
            <a:avLst/>
          </a:prstGeom>
          <a:noFill/>
        </p:spPr>
        <p:txBody>
          <a:bodyPr wrap="square">
            <a:spAutoFit/>
          </a:bodyPr>
          <a:lstStyle/>
          <a:p>
            <a:r>
              <a:rPr lang="en-US" sz="1200" dirty="0">
                <a:solidFill>
                  <a:schemeClr val="tx1"/>
                </a:solidFill>
                <a:hlinkClick r:id="rId3"/>
              </a:rPr>
              <a:t>https://www.eversource.com/content/business/save-money-energy/clean-energy-options/geothermal-pilot-program-in-massachusetts</a:t>
            </a:r>
            <a:endParaRPr lang="en-US" sz="1200" dirty="0">
              <a:solidFill>
                <a:schemeClr val="tx1"/>
              </a:solidFill>
            </a:endParaRPr>
          </a:p>
        </p:txBody>
      </p:sp>
    </p:spTree>
    <p:extLst>
      <p:ext uri="{BB962C8B-B14F-4D97-AF65-F5344CB8AC3E}">
        <p14:creationId xmlns:p14="http://schemas.microsoft.com/office/powerpoint/2010/main" val="4062243021"/>
      </p:ext>
    </p:extLst>
  </p:cSld>
  <p:clrMapOvr>
    <a:masterClrMapping/>
  </p:clrMapOvr>
</p:sld>
</file>

<file path=ppt/theme/theme1.xml><?xml version="1.0" encoding="utf-8"?>
<a:theme xmlns:a="http://schemas.openxmlformats.org/drawingml/2006/main" name="2021 EE">
  <a:themeElements>
    <a:clrScheme name="ECT">
      <a:dk1>
        <a:srgbClr val="000000"/>
      </a:dk1>
      <a:lt1>
        <a:srgbClr val="FFFFFF"/>
      </a:lt1>
      <a:dk2>
        <a:srgbClr val="5E5E5E"/>
      </a:dk2>
      <a:lt2>
        <a:srgbClr val="E7E6E6"/>
      </a:lt2>
      <a:accent1>
        <a:srgbClr val="089948"/>
      </a:accent1>
      <a:accent2>
        <a:srgbClr val="005189"/>
      </a:accent2>
      <a:accent3>
        <a:srgbClr val="F58220"/>
      </a:accent3>
      <a:accent4>
        <a:srgbClr val="00AEEF"/>
      </a:accent4>
      <a:accent5>
        <a:srgbClr val="C7ECFB"/>
      </a:accent5>
      <a:accent6>
        <a:srgbClr val="D8ECD3"/>
      </a:accent6>
      <a:hlink>
        <a:srgbClr val="005189"/>
      </a:hlink>
      <a:folHlink>
        <a:srgbClr val="00EAF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46f5b2-04f2-4a0e-9993-466f4f9aad71" xsi:nil="true"/>
    <lcf76f155ced4ddcb4097134ff3c332f xmlns="173c2605-4b7d-457e-8dba-1d57dca954f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58427FD0CC4444B87AB1CF5C8D52EB" ma:contentTypeVersion="18" ma:contentTypeDescription="Create a new document." ma:contentTypeScope="" ma:versionID="e1d38c6044aed0e59b7e94668bddbd41">
  <xsd:schema xmlns:xsd="http://www.w3.org/2001/XMLSchema" xmlns:xs="http://www.w3.org/2001/XMLSchema" xmlns:p="http://schemas.microsoft.com/office/2006/metadata/properties" xmlns:ns2="173c2605-4b7d-457e-8dba-1d57dca954fb" xmlns:ns3="2546f5b2-04f2-4a0e-9993-466f4f9aad71" targetNamespace="http://schemas.microsoft.com/office/2006/metadata/properties" ma:root="true" ma:fieldsID="b290da0923749f420f69a4d6433457f9" ns2:_="" ns3:_="">
    <xsd:import namespace="173c2605-4b7d-457e-8dba-1d57dca954fb"/>
    <xsd:import namespace="2546f5b2-04f2-4a0e-9993-466f4f9aad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3c2605-4b7d-457e-8dba-1d57dca954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e670ea6-2f79-449f-ac2a-ce9deb4e7c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46f5b2-04f2-4a0e-9993-466f4f9aad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4d66dc-3591-49a4-96e5-0b2840783e5f}" ma:internalName="TaxCatchAll" ma:showField="CatchAllData" ma:web="2546f5b2-04f2-4a0e-9993-466f4f9aad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89AC7C-DB08-40F9-B7FF-7F438797C0B6}">
  <ds:schemaRefs>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cbc557bf-16fd-4d8e-bf81-9ca333b67fc5"/>
    <ds:schemaRef ds:uri="http://purl.org/dc/elements/1.1/"/>
    <ds:schemaRef ds:uri="068c29ec-c8c7-4c1c-b0c6-a94fae33921a"/>
    <ds:schemaRef ds:uri="http://schemas.microsoft.com/sharepoint/v3"/>
    <ds:schemaRef ds:uri="http://www.w3.org/XML/1998/namespace"/>
    <ds:schemaRef ds:uri="2546f5b2-04f2-4a0e-9993-466f4f9aad71"/>
    <ds:schemaRef ds:uri="173c2605-4b7d-457e-8dba-1d57dca954fb"/>
  </ds:schemaRefs>
</ds:datastoreItem>
</file>

<file path=customXml/itemProps2.xml><?xml version="1.0" encoding="utf-8"?>
<ds:datastoreItem xmlns:ds="http://schemas.openxmlformats.org/officeDocument/2006/customXml" ds:itemID="{2F4B4408-AD44-47DF-8B6A-2D8D1A4C4308}">
  <ds:schemaRefs>
    <ds:schemaRef ds:uri="http://schemas.microsoft.com/sharepoint/v3/contenttype/forms"/>
  </ds:schemaRefs>
</ds:datastoreItem>
</file>

<file path=customXml/itemProps3.xml><?xml version="1.0" encoding="utf-8"?>
<ds:datastoreItem xmlns:ds="http://schemas.openxmlformats.org/officeDocument/2006/customXml" ds:itemID="{A641BBB2-1FE5-471C-A4EE-72C58A237E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3c2605-4b7d-457e-8dba-1d57dca954fb"/>
    <ds:schemaRef ds:uri="2546f5b2-04f2-4a0e-9993-466f4f9aad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2134</TotalTime>
  <Words>1210</Words>
  <Application>Microsoft Office PowerPoint</Application>
  <PresentationFormat>Widescreen</PresentationFormat>
  <Paragraphs>123</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 Narrow</vt:lpstr>
      <vt:lpstr>Arial</vt:lpstr>
      <vt:lpstr>Calibri</vt:lpstr>
      <vt:lpstr>Segoe UI</vt:lpstr>
      <vt:lpstr>2021 EE</vt:lpstr>
      <vt:lpstr>Future of Gas Efficiency Programs and Utilizing Gas Efficiency Funding</vt:lpstr>
      <vt:lpstr>Agenda</vt:lpstr>
      <vt:lpstr>How does electrification and decarbonization impact gas portfolios?</vt:lpstr>
      <vt:lpstr>Estimated 2024 Budget and Savings Allocated for Gas Equipment</vt:lpstr>
      <vt:lpstr>DEEP Direction on Future of Gas Equipment</vt:lpstr>
      <vt:lpstr>Eversource Phase Out Plan</vt:lpstr>
      <vt:lpstr>Impact on statewide efficiency goal</vt:lpstr>
      <vt:lpstr>Are there other options for gas efficiency? </vt:lpstr>
      <vt:lpstr>Geothermal Pilot in Framingham, MA</vt:lpstr>
      <vt:lpstr>Can gas surcharge funds be used for non-gas customers?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Cummings, Gina-Marie</dc:creator>
  <cp:lastModifiedBy>Stacy Sherwood</cp:lastModifiedBy>
  <cp:revision>8</cp:revision>
  <dcterms:created xsi:type="dcterms:W3CDTF">2021-03-31T12:50:36Z</dcterms:created>
  <dcterms:modified xsi:type="dcterms:W3CDTF">2024-06-12T15:43:41Z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0x010100A558427FD0CC4444B87AB1CF5C8D52EB</vt:lpwstr>
  </property>
  <property fmtid="{D5CDD505-2E9C-101B-9397-08002B2CF9AE}" pid="3" name="MediaServiceImageTags">
    <vt:lpwstr/>
  </property>
</Properties>
</file>