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4" r:id="rId5"/>
  </p:sldMasterIdLst>
  <p:notesMasterIdLst>
    <p:notesMasterId r:id="rId35"/>
  </p:notesMasterIdLst>
  <p:handoutMasterIdLst>
    <p:handoutMasterId r:id="rId36"/>
  </p:handoutMasterIdLst>
  <p:sldIdLst>
    <p:sldId id="276" r:id="rId6"/>
    <p:sldId id="296" r:id="rId7"/>
    <p:sldId id="358" r:id="rId8"/>
    <p:sldId id="348" r:id="rId9"/>
    <p:sldId id="349" r:id="rId10"/>
    <p:sldId id="333" r:id="rId11"/>
    <p:sldId id="311" r:id="rId12"/>
    <p:sldId id="346" r:id="rId13"/>
    <p:sldId id="352" r:id="rId14"/>
    <p:sldId id="338" r:id="rId15"/>
    <p:sldId id="299" r:id="rId16"/>
    <p:sldId id="347" r:id="rId17"/>
    <p:sldId id="302" r:id="rId18"/>
    <p:sldId id="353" r:id="rId19"/>
    <p:sldId id="312" r:id="rId20"/>
    <p:sldId id="355" r:id="rId21"/>
    <p:sldId id="313" r:id="rId22"/>
    <p:sldId id="356" r:id="rId23"/>
    <p:sldId id="351" r:id="rId24"/>
    <p:sldId id="317" r:id="rId25"/>
    <p:sldId id="327" r:id="rId26"/>
    <p:sldId id="319" r:id="rId27"/>
    <p:sldId id="320" r:id="rId28"/>
    <p:sldId id="350" r:id="rId29"/>
    <p:sldId id="357" r:id="rId30"/>
    <p:sldId id="330" r:id="rId31"/>
    <p:sldId id="297" r:id="rId32"/>
    <p:sldId id="340" r:id="rId33"/>
    <p:sldId id="295" r:id="rId34"/>
  </p:sldIdLst>
  <p:sldSz cx="12192000" cy="6858000"/>
  <p:notesSz cx="7010400" cy="9296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7B2312-BE9B-4B45-8562-F30A508B577A}">
          <p14:sldIdLst>
            <p14:sldId id="276"/>
            <p14:sldId id="296"/>
            <p14:sldId id="358"/>
            <p14:sldId id="348"/>
            <p14:sldId id="349"/>
            <p14:sldId id="333"/>
          </p14:sldIdLst>
        </p14:section>
        <p14:section name="StatewideResults" id="{6C68B9F2-C2AB-4D17-812D-8833F06C1EDA}">
          <p14:sldIdLst>
            <p14:sldId id="311"/>
            <p14:sldId id="346"/>
            <p14:sldId id="352"/>
            <p14:sldId id="338"/>
            <p14:sldId id="299"/>
            <p14:sldId id="347"/>
            <p14:sldId id="302"/>
            <p14:sldId id="353"/>
          </p14:sldIdLst>
        </p14:section>
        <p14:section name="Company Results" id="{72385C7D-863D-4220-B9C7-149AFF3918D4}">
          <p14:sldIdLst>
            <p14:sldId id="312"/>
            <p14:sldId id="355"/>
            <p14:sldId id="313"/>
            <p14:sldId id="356"/>
            <p14:sldId id="351"/>
            <p14:sldId id="317"/>
            <p14:sldId id="327"/>
            <p14:sldId id="319"/>
            <p14:sldId id="320"/>
          </p14:sldIdLst>
        </p14:section>
        <p14:section name="Next Steps" id="{711DF646-D007-4A08-859B-1FE1CD67C382}">
          <p14:sldIdLst>
            <p14:sldId id="350"/>
            <p14:sldId id="357"/>
            <p14:sldId id="330"/>
          </p14:sldIdLst>
        </p14:section>
        <p14:section name="Appendix" id="{F775CE43-0A67-4D20-A465-60AF1F636123}">
          <p14:sldIdLst>
            <p14:sldId id="297"/>
            <p14:sldId id="340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742D06-2C5F-1EFA-6297-84A599370592}" name="Bodmann, Shawn" initials="BS" userId="S::Shawn.Bodmann@dnv.com::70d6b349-3ce9-4821-b9e1-2473f817bdd4" providerId="AD"/>
  <p188:author id="{03767A0D-B8A9-4F3D-D7FD-3133E47CAF16}" name="Ingram, Miles" initials="IM" userId="S::Miles.Ingram@dnv.com::0c367019-e191-49be-a4db-8f6633538cea" providerId="AD"/>
  <p188:author id="{E652DC11-2B38-DED5-30FF-5895FFD97878}" name="Gropper, Jordan" initials="GJ" userId="S::jordan.gropper@dnv.com::0737c42a-3568-4460-bec4-c58a11ceaf86" providerId="AD"/>
  <p188:author id="{2E79A95F-5C6A-A0E7-4F7D-9E6F2CBE5365}" name="Ingram, Miles" initials="IM" userId="S::miles.ingram@dnv.com::0c367019-e191-49be-a4db-8f6633538cea" providerId="AD"/>
  <p188:author id="{8D09E9DF-C398-10A2-EDC6-61BEC9B49896}" name="Dempsey, Melissa" initials="MD" userId="S::Melissa.Dempsey@dnv.com::55f96e38-d4a8-415e-a5ec-75c318d5e5e4" providerId="AD"/>
  <p188:author id="{31A75BF9-0211-7A59-6402-EC64498F2F14}" name="Bodmann, Shawn" initials="BS" userId="S::shawn.bodmann@dnv.com::70d6b349-3ce9-4821-b9e1-2473f817bd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575"/>
    <a:srgbClr val="0F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F2559A-A925-4636-BD35-E358AAA89A2D}" v="7" dt="2024-09-10T15:12:53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1961" autoAdjust="0"/>
  </p:normalViewPr>
  <p:slideViewPr>
    <p:cSldViewPr snapToGrid="0">
      <p:cViewPr varScale="1">
        <p:scale>
          <a:sx n="91" d="100"/>
          <a:sy n="91" d="100"/>
        </p:scale>
        <p:origin x="15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am, Miles" userId="0c367019-e191-49be-a4db-8f6633538cea" providerId="ADAL" clId="{83F2559A-A925-4636-BD35-E358AAA89A2D}"/>
    <pc:docChg chg="undo custSel modSld">
      <pc:chgData name="Ingram, Miles" userId="0c367019-e191-49be-a4db-8f6633538cea" providerId="ADAL" clId="{83F2559A-A925-4636-BD35-E358AAA89A2D}" dt="2024-09-10T15:18:11.671" v="604" actId="404"/>
      <pc:docMkLst>
        <pc:docMk/>
      </pc:docMkLst>
      <pc:sldChg chg="modSp mod">
        <pc:chgData name="Ingram, Miles" userId="0c367019-e191-49be-a4db-8f6633538cea" providerId="ADAL" clId="{83F2559A-A925-4636-BD35-E358AAA89A2D}" dt="2024-09-10T13:13:44.299" v="24" actId="20577"/>
        <pc:sldMkLst>
          <pc:docMk/>
          <pc:sldMk cId="2784327527" sldId="338"/>
        </pc:sldMkLst>
        <pc:spChg chg="mod">
          <ac:chgData name="Ingram, Miles" userId="0c367019-e191-49be-a4db-8f6633538cea" providerId="ADAL" clId="{83F2559A-A925-4636-BD35-E358AAA89A2D}" dt="2024-09-10T13:11:06.436" v="6" actId="207"/>
          <ac:spMkLst>
            <pc:docMk/>
            <pc:sldMk cId="2784327527" sldId="338"/>
            <ac:spMk id="11" creationId="{5010FCA9-15EF-7FD2-E076-B4898FC8806B}"/>
          </ac:spMkLst>
        </pc:spChg>
        <pc:spChg chg="mod">
          <ac:chgData name="Ingram, Miles" userId="0c367019-e191-49be-a4db-8f6633538cea" providerId="ADAL" clId="{83F2559A-A925-4636-BD35-E358AAA89A2D}" dt="2024-09-10T13:13:44.299" v="24" actId="20577"/>
          <ac:spMkLst>
            <pc:docMk/>
            <pc:sldMk cId="2784327527" sldId="338"/>
            <ac:spMk id="12" creationId="{C089535D-0CD8-336E-C64A-4BC4FEA7C3D4}"/>
          </ac:spMkLst>
        </pc:spChg>
        <pc:cxnChg chg="mod">
          <ac:chgData name="Ingram, Miles" userId="0c367019-e191-49be-a4db-8f6633538cea" providerId="ADAL" clId="{83F2559A-A925-4636-BD35-E358AAA89A2D}" dt="2024-09-10T13:13:18.206" v="9" actId="1582"/>
          <ac:cxnSpMkLst>
            <pc:docMk/>
            <pc:sldMk cId="2784327527" sldId="338"/>
            <ac:cxnSpMk id="6" creationId="{2E43DD68-B636-1EC6-A108-23512FC06083}"/>
          </ac:cxnSpMkLst>
        </pc:cxnChg>
      </pc:sldChg>
      <pc:sldChg chg="modSp mod">
        <pc:chgData name="Ingram, Miles" userId="0c367019-e191-49be-a4db-8f6633538cea" providerId="ADAL" clId="{83F2559A-A925-4636-BD35-E358AAA89A2D}" dt="2024-09-10T15:16:15.366" v="584" actId="20577"/>
        <pc:sldMkLst>
          <pc:docMk/>
          <pc:sldMk cId="300323957" sldId="340"/>
        </pc:sldMkLst>
        <pc:graphicFrameChg chg="modGraphic">
          <ac:chgData name="Ingram, Miles" userId="0c367019-e191-49be-a4db-8f6633538cea" providerId="ADAL" clId="{83F2559A-A925-4636-BD35-E358AAA89A2D}" dt="2024-09-10T15:16:15.366" v="584" actId="20577"/>
          <ac:graphicFrameMkLst>
            <pc:docMk/>
            <pc:sldMk cId="300323957" sldId="340"/>
            <ac:graphicFrameMk id="2" creationId="{D547B586-9B53-26D7-79E9-32B7D862CF6E}"/>
          </ac:graphicFrameMkLst>
        </pc:graphicFrameChg>
      </pc:sldChg>
      <pc:sldChg chg="addSp modSp mod">
        <pc:chgData name="Ingram, Miles" userId="0c367019-e191-49be-a4db-8f6633538cea" providerId="ADAL" clId="{83F2559A-A925-4636-BD35-E358AAA89A2D}" dt="2024-09-10T15:14:58.166" v="580" actId="20577"/>
        <pc:sldMkLst>
          <pc:docMk/>
          <pc:sldMk cId="4048779057" sldId="346"/>
        </pc:sldMkLst>
        <pc:spChg chg="add mod">
          <ac:chgData name="Ingram, Miles" userId="0c367019-e191-49be-a4db-8f6633538cea" providerId="ADAL" clId="{83F2559A-A925-4636-BD35-E358AAA89A2D}" dt="2024-09-10T15:14:58.166" v="580" actId="20577"/>
          <ac:spMkLst>
            <pc:docMk/>
            <pc:sldMk cId="4048779057" sldId="346"/>
            <ac:spMk id="5" creationId="{551BC8E0-9C94-3A43-E55A-E3DAA7224180}"/>
          </ac:spMkLst>
        </pc:spChg>
        <pc:spChg chg="mod">
          <ac:chgData name="Ingram, Miles" userId="0c367019-e191-49be-a4db-8f6633538cea" providerId="ADAL" clId="{83F2559A-A925-4636-BD35-E358AAA89A2D}" dt="2024-09-10T15:09:54.635" v="324" actId="115"/>
          <ac:spMkLst>
            <pc:docMk/>
            <pc:sldMk cId="4048779057" sldId="346"/>
            <ac:spMk id="9" creationId="{D5EA4D79-047D-679C-F314-4E9C19FED54E}"/>
          </ac:spMkLst>
        </pc:spChg>
      </pc:sldChg>
      <pc:sldChg chg="modSp mod">
        <pc:chgData name="Ingram, Miles" userId="0c367019-e191-49be-a4db-8f6633538cea" providerId="ADAL" clId="{83F2559A-A925-4636-BD35-E358AAA89A2D}" dt="2024-09-10T14:56:45.632" v="28" actId="1076"/>
        <pc:sldMkLst>
          <pc:docMk/>
          <pc:sldMk cId="2139719830" sldId="347"/>
        </pc:sldMkLst>
        <pc:spChg chg="mod">
          <ac:chgData name="Ingram, Miles" userId="0c367019-e191-49be-a4db-8f6633538cea" providerId="ADAL" clId="{83F2559A-A925-4636-BD35-E358AAA89A2D}" dt="2024-09-10T14:56:45.632" v="28" actId="1076"/>
          <ac:spMkLst>
            <pc:docMk/>
            <pc:sldMk cId="2139719830" sldId="347"/>
            <ac:spMk id="7" creationId="{50155EE0-6054-7EBF-A72F-8477B8DF613B}"/>
          </ac:spMkLst>
        </pc:spChg>
      </pc:sldChg>
      <pc:sldChg chg="modSp">
        <pc:chgData name="Ingram, Miles" userId="0c367019-e191-49be-a4db-8f6633538cea" providerId="ADAL" clId="{83F2559A-A925-4636-BD35-E358AAA89A2D}" dt="2024-09-10T13:10:32.969" v="5" actId="20577"/>
        <pc:sldMkLst>
          <pc:docMk/>
          <pc:sldMk cId="3151788006" sldId="348"/>
        </pc:sldMkLst>
        <pc:graphicFrameChg chg="mod">
          <ac:chgData name="Ingram, Miles" userId="0c367019-e191-49be-a4db-8f6633538cea" providerId="ADAL" clId="{83F2559A-A925-4636-BD35-E358AAA89A2D}" dt="2024-09-10T13:10:32.969" v="5" actId="20577"/>
          <ac:graphicFrameMkLst>
            <pc:docMk/>
            <pc:sldMk cId="3151788006" sldId="348"/>
            <ac:graphicFrameMk id="5" creationId="{9F41F071-85F3-8E4A-FC6A-57232D996F11}"/>
          </ac:graphicFrameMkLst>
        </pc:graphicFrameChg>
      </pc:sldChg>
      <pc:sldChg chg="modSp mod">
        <pc:chgData name="Ingram, Miles" userId="0c367019-e191-49be-a4db-8f6633538cea" providerId="ADAL" clId="{83F2559A-A925-4636-BD35-E358AAA89A2D}" dt="2024-09-10T13:11:11.033" v="7" actId="207"/>
        <pc:sldMkLst>
          <pc:docMk/>
          <pc:sldMk cId="1519753892" sldId="352"/>
        </pc:sldMkLst>
        <pc:spChg chg="mod">
          <ac:chgData name="Ingram, Miles" userId="0c367019-e191-49be-a4db-8f6633538cea" providerId="ADAL" clId="{83F2559A-A925-4636-BD35-E358AAA89A2D}" dt="2024-09-10T13:11:11.033" v="7" actId="207"/>
          <ac:spMkLst>
            <pc:docMk/>
            <pc:sldMk cId="1519753892" sldId="352"/>
            <ac:spMk id="8" creationId="{5A781639-9910-4B1E-8E7D-5CDA31AC4D12}"/>
          </ac:spMkLst>
        </pc:spChg>
      </pc:sldChg>
      <pc:sldChg chg="modSp mod">
        <pc:chgData name="Ingram, Miles" userId="0c367019-e191-49be-a4db-8f6633538cea" providerId="ADAL" clId="{83F2559A-A925-4636-BD35-E358AAA89A2D}" dt="2024-09-10T13:11:46.938" v="8" actId="207"/>
        <pc:sldMkLst>
          <pc:docMk/>
          <pc:sldMk cId="138498362" sldId="356"/>
        </pc:sldMkLst>
        <pc:spChg chg="mod">
          <ac:chgData name="Ingram, Miles" userId="0c367019-e191-49be-a4db-8f6633538cea" providerId="ADAL" clId="{83F2559A-A925-4636-BD35-E358AAA89A2D}" dt="2024-09-10T13:11:46.938" v="8" actId="207"/>
          <ac:spMkLst>
            <pc:docMk/>
            <pc:sldMk cId="138498362" sldId="356"/>
            <ac:spMk id="15" creationId="{3DD23B70-F78C-429F-95CF-AFA0C96E6A3C}"/>
          </ac:spMkLst>
        </pc:spChg>
      </pc:sldChg>
      <pc:sldChg chg="modSp mod">
        <pc:chgData name="Ingram, Miles" userId="0c367019-e191-49be-a4db-8f6633538cea" providerId="ADAL" clId="{83F2559A-A925-4636-BD35-E358AAA89A2D}" dt="2024-09-10T15:18:11.671" v="604" actId="404"/>
        <pc:sldMkLst>
          <pc:docMk/>
          <pc:sldMk cId="3645150107" sldId="358"/>
        </pc:sldMkLst>
        <pc:spChg chg="mod">
          <ac:chgData name="Ingram, Miles" userId="0c367019-e191-49be-a4db-8f6633538cea" providerId="ADAL" clId="{83F2559A-A925-4636-BD35-E358AAA89A2D}" dt="2024-09-10T15:18:11.671" v="604" actId="404"/>
          <ac:spMkLst>
            <pc:docMk/>
            <pc:sldMk cId="3645150107" sldId="358"/>
            <ac:spMk id="6" creationId="{A8FB15B3-69AF-69A0-2FB0-D48ADE8EBD0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view_analys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tracking_analysi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tracking_analysi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nvnam.sharepoint.com/teams/CTEEB/Shared%20Documents/X2208%20Customer%20Profiling%20Study/3%20-%20Analysis/simple_view_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view_analysi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view_analysi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view_analysi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view_analysi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view_analysi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view_analysi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view_analysi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nvnam.sharepoint.com/teams/CTEEB/Shared%20Documents/X2208%20Customer%20Profiling%20Study/3%20-%20Analysis/simple_view_analys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nvnam.sharepoint.com/teams/CTEEB/Shared%20Documents/X2208%20Customer%20Profiling%20Study/3%20-%20Analysis/simple_view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view_analysi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nvnam.sharepoint.com/teams/CTEEB/Shared%20Documents/X2208%20Customer%20Profiling%20Study/3%20-%20Analysis/simple_view_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view_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nvnam.sharepoint.com/teams/CTEEB/Shared%20Documents/X2208%20Customer%20Profiling%20Study/3%20-%20Analysis/simple_view_analysi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nvnam.sharepoint.com/teams/CTEEB/Shared%20Documents/X2208%20Customer%20Profiling%20Study/3%20-%20Analysis/simple_view_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nvnam.sharepoint.com/teams/CTEEB/Shared%20Documents/X2208%20Customer%20Profiling%20Study/3%20-%20Analysis/simple_view_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Statewide Shares</a:t>
            </a:r>
          </a:p>
        </c:rich>
      </c:tx>
      <c:layout>
        <c:manualLayout>
          <c:xMode val="edge"/>
          <c:yMode val="edge"/>
          <c:x val="0.3565601939253447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893211970236913"/>
          <c:y val="6.9412609692035665E-2"/>
          <c:w val="0.76541511662091599"/>
          <c:h val="0.76056617927722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'EJC Incentive Share Analysis'!$CC$14</c:f>
              <c:strCache>
                <c:ptCount val="1"/>
                <c:pt idx="0">
                  <c:v>Participation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'EJC Incentive Share Analysis'!$CB$15:$CB$21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Incentive Share Analysis'!$CC$15:$CC$21</c:f>
              <c:numCache>
                <c:formatCode>0%</c:formatCode>
                <c:ptCount val="7"/>
                <c:pt idx="0">
                  <c:v>0.50045846323124887</c:v>
                </c:pt>
                <c:pt idx="1">
                  <c:v>0.52371732817037753</c:v>
                </c:pt>
                <c:pt idx="2">
                  <c:v>0.48598089313485893</c:v>
                </c:pt>
                <c:pt idx="3">
                  <c:v>0.43334370785351178</c:v>
                </c:pt>
                <c:pt idx="4">
                  <c:v>0.39133493205435649</c:v>
                </c:pt>
                <c:pt idx="5">
                  <c:v>0.40081143272374953</c:v>
                </c:pt>
                <c:pt idx="6">
                  <c:v>0.39162576501242197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6-454C-8864-09954E683A93}"/>
            </c:ext>
          </c:extLst>
        </c:ser>
        <c:ser>
          <c:idx val="3"/>
          <c:order val="1"/>
          <c:tx>
            <c:strRef>
              <c:f>'EJC Incentive Share Analysis'!$CF$14</c:f>
              <c:strCache>
                <c:ptCount val="1"/>
                <c:pt idx="0">
                  <c:v>Incentives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'EJC Incentive Share Analysis'!$CB$15:$CB$21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Incentive Share Analysis'!$CF$15:$CF$21</c:f>
              <c:numCache>
                <c:formatCode>0%</c:formatCode>
                <c:ptCount val="7"/>
                <c:pt idx="0">
                  <c:v>0.54296975061233177</c:v>
                </c:pt>
                <c:pt idx="1">
                  <c:v>0.57463883402550087</c:v>
                </c:pt>
                <c:pt idx="2">
                  <c:v>0.57764490540937308</c:v>
                </c:pt>
                <c:pt idx="3">
                  <c:v>0.54825921045237314</c:v>
                </c:pt>
                <c:pt idx="4">
                  <c:v>0.49988423881092425</c:v>
                </c:pt>
                <c:pt idx="5">
                  <c:v>0.51015476582308295</c:v>
                </c:pt>
                <c:pt idx="6">
                  <c:v>0.47898516705069849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86-454C-8864-09954E683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608551"/>
        <c:axId val="163604231"/>
      </c:barChart>
      <c:catAx>
        <c:axId val="163608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04231"/>
        <c:crosses val="autoZero"/>
        <c:auto val="1"/>
        <c:lblAlgn val="ctr"/>
        <c:lblOffset val="100"/>
        <c:noMultiLvlLbl val="0"/>
      </c:catAx>
      <c:valAx>
        <c:axId val="16360423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EJC Share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08551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16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/>
            </a:pPr>
            <a:r>
              <a:rPr lang="en-US" sz="1400" b="1"/>
              <a:t>EJC savings share for Eversource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859760498687663"/>
          <c:y val="8.8029747722033494E-2"/>
          <c:w val="0.83056906167979005"/>
          <c:h val="0.73690619354449038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'EJC Savings Share Analysis'!$Y$88</c:f>
              <c:strCache>
                <c:ptCount val="1"/>
                <c:pt idx="0">
                  <c:v>Eversource HES, HES-IE, MFA, MFAIE Electric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</c:spPr>
          <c:invertIfNegative val="0"/>
          <c:dLbls>
            <c:delete val="1"/>
          </c:dLbls>
          <c:cat>
            <c:numRef>
              <c:f>'EJC Savings Share Analysis'!$K$89:$K$95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Share Analysis'!$Y$89:$Y$95</c:f>
              <c:numCache>
                <c:formatCode>0%</c:formatCode>
                <c:ptCount val="7"/>
                <c:pt idx="0">
                  <c:v>0.37043256205864183</c:v>
                </c:pt>
                <c:pt idx="1">
                  <c:v>0.43042913092566104</c:v>
                </c:pt>
                <c:pt idx="2">
                  <c:v>0.36294009958772722</c:v>
                </c:pt>
                <c:pt idx="3">
                  <c:v>0.38014389767873352</c:v>
                </c:pt>
                <c:pt idx="4">
                  <c:v>0.40303730947434313</c:v>
                </c:pt>
                <c:pt idx="5">
                  <c:v>0.40710517872279911</c:v>
                </c:pt>
                <c:pt idx="6">
                  <c:v>0.4434070119151684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E-49F8-B49D-2485AF9F4531}"/>
            </c:ext>
          </c:extLst>
        </c:ser>
        <c:ser>
          <c:idx val="5"/>
          <c:order val="5"/>
          <c:tx>
            <c:strRef>
              <c:f>'EJC Savings Share Analysis'!$AD$88</c:f>
              <c:strCache>
                <c:ptCount val="1"/>
                <c:pt idx="0">
                  <c:v>Eversource HES, HES-IE, MFA, MFAIE Gas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elete val="1"/>
          </c:dLbls>
          <c:val>
            <c:numRef>
              <c:f>'EJC Savings Share Analysis'!$AD$89:$AD$95</c:f>
              <c:numCache>
                <c:formatCode>0%</c:formatCode>
                <c:ptCount val="7"/>
                <c:pt idx="0">
                  <c:v>0.52510153432407269</c:v>
                </c:pt>
                <c:pt idx="1">
                  <c:v>0.51410299707561224</c:v>
                </c:pt>
                <c:pt idx="2">
                  <c:v>0.58060741108739278</c:v>
                </c:pt>
                <c:pt idx="3">
                  <c:v>0.60531349620932551</c:v>
                </c:pt>
                <c:pt idx="4">
                  <c:v>0.62051605457751802</c:v>
                </c:pt>
                <c:pt idx="5">
                  <c:v>0.62980381069182534</c:v>
                </c:pt>
                <c:pt idx="6">
                  <c:v>0.60846940648772696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EE-49F8-B49D-2485AF9F45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373895"/>
        <c:axId val="89371375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'EJC Savings Share Analysis'!$V$88</c15:sqref>
                        </c15:formulaRef>
                      </c:ext>
                    </c:extLst>
                    <c:strCache>
                      <c:ptCount val="1"/>
                      <c:pt idx="0">
                        <c:v>Eversource HES Electric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prstDash val="lgDashDot"/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'EJC Savings Share Analysis'!$K$89:$K$95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'EJC Savings Share Analysis'!$V$89:$V$95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0.22657515206818032</c:v>
                      </c:pt>
                      <c:pt idx="1">
                        <c:v>0.24373592624792156</c:v>
                      </c:pt>
                      <c:pt idx="2">
                        <c:v>0.25863721125420386</c:v>
                      </c:pt>
                      <c:pt idx="3">
                        <c:v>0.25314397868415539</c:v>
                      </c:pt>
                      <c:pt idx="4">
                        <c:v>0.25300180152152346</c:v>
                      </c:pt>
                      <c:pt idx="5">
                        <c:v>0.26069999784593811</c:v>
                      </c:pt>
                      <c:pt idx="6">
                        <c:v>0.25079846029373076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8EE-49F8-B49D-2485AF9F4531}"/>
                  </c:ext>
                </c:extLst>
              </c15:ser>
            </c15:filteredBarSeries>
            <c15:filteredBarSeries>
              <c15:ser>
                <c:idx val="4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Savings Share Analysis'!$W$88</c15:sqref>
                        </c15:formulaRef>
                      </c:ext>
                    </c:extLst>
                    <c:strCache>
                      <c:ptCount val="1"/>
                      <c:pt idx="0">
                        <c:v>Eversource HES-IE Electric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prstDash val="sysDash"/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Savings Share Analysis'!$K$89:$K$95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Savings Share Analysis'!$W$89:$W$95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0.56456371194537236</c:v>
                      </c:pt>
                      <c:pt idx="1">
                        <c:v>0.63558832684645195</c:v>
                      </c:pt>
                      <c:pt idx="2">
                        <c:v>0.5619379568163082</c:v>
                      </c:pt>
                      <c:pt idx="3">
                        <c:v>0.56352935434864915</c:v>
                      </c:pt>
                      <c:pt idx="4">
                        <c:v>0.58256245094162418</c:v>
                      </c:pt>
                      <c:pt idx="5">
                        <c:v>0.57218595285263563</c:v>
                      </c:pt>
                      <c:pt idx="6">
                        <c:v>0.49981523328673083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8EE-49F8-B49D-2485AF9F4531}"/>
                  </c:ext>
                </c:extLst>
              </c15:ser>
            </c15:filteredBarSeries>
            <c15:filteredBar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Savings Share Analysis'!$X$88</c15:sqref>
                        </c15:formulaRef>
                      </c:ext>
                    </c:extLst>
                    <c:strCache>
                      <c:ptCount val="1"/>
                      <c:pt idx="0">
                        <c:v>Eversource HES, HES-IE Electric</c:v>
                      </c:pt>
                    </c:strCache>
                  </c:strRef>
                </c:tx>
                <c:spPr>
                  <a:ln>
                    <a:prstDash val="solid"/>
                  </a:ln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Savings Share Analysis'!$K$89:$K$95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Savings Share Analysis'!$X$89:$X$95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0.41615662700518635</c:v>
                      </c:pt>
                      <c:pt idx="1">
                        <c:v>0.46595147731658471</c:v>
                      </c:pt>
                      <c:pt idx="2">
                        <c:v>0.39958369360107188</c:v>
                      </c:pt>
                      <c:pt idx="3">
                        <c:v>0.31662108322626931</c:v>
                      </c:pt>
                      <c:pt idx="4">
                        <c:v>0.33049658694900891</c:v>
                      </c:pt>
                      <c:pt idx="5">
                        <c:v>0.38607753491305813</c:v>
                      </c:pt>
                      <c:pt idx="6">
                        <c:v>0.34232023138855444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8EE-49F8-B49D-2485AF9F4531}"/>
                  </c:ext>
                </c:extLst>
              </c15:ser>
            </c15:filteredBarSeries>
            <c15:filteredBa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Savings Share Analysis'!$Z$88</c15:sqref>
                        </c15:formulaRef>
                      </c:ext>
                    </c:extLst>
                    <c:strCache>
                      <c:ptCount val="1"/>
                      <c:pt idx="0">
                        <c:v>Eversource All Residential Electric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Savings Share Analysis'!$K$89:$K$95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Savings Share Analysis'!$Z$89:$Z$95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0.39721550998984057</c:v>
                      </c:pt>
                      <c:pt idx="1">
                        <c:v>0.40968329267375081</c:v>
                      </c:pt>
                      <c:pt idx="2">
                        <c:v>0.38600781414664698</c:v>
                      </c:pt>
                      <c:pt idx="3">
                        <c:v>0.3758568823640358</c:v>
                      </c:pt>
                      <c:pt idx="4">
                        <c:v>0.15428488160763346</c:v>
                      </c:pt>
                      <c:pt idx="5">
                        <c:v>0.22523282680873383</c:v>
                      </c:pt>
                      <c:pt idx="6">
                        <c:v>0.65312884788598879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8EE-49F8-B49D-2485AF9F4531}"/>
                  </c:ext>
                </c:extLst>
              </c15:ser>
            </c15:filteredBarSeries>
          </c:ext>
        </c:extLst>
      </c:barChart>
      <c:catAx>
        <c:axId val="89373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1375"/>
        <c:crosses val="autoZero"/>
        <c:auto val="1"/>
        <c:lblAlgn val="ctr"/>
        <c:lblOffset val="100"/>
        <c:noMultiLvlLbl val="0"/>
      </c:catAx>
      <c:valAx>
        <c:axId val="893713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EJ Savings Share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3895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34957349081365E-2"/>
          <c:y val="0.91057137525137588"/>
          <c:w val="0.89962746062992138"/>
          <c:h val="8.483261873031679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/>
            </a:pPr>
            <a:r>
              <a:rPr lang="en-US" sz="1400" b="1"/>
              <a:t>EJC savings share for Avangrid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65142716535433"/>
          <c:y val="7.6829762606803506E-2"/>
          <c:w val="0.83056906167979005"/>
          <c:h val="0.7645700812089693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'EJC Savings Share Analysis'!$O$88</c:f>
              <c:strCache>
                <c:ptCount val="1"/>
                <c:pt idx="0">
                  <c:v>Avangrid HES, HES-IE, MFA, MFAIE Electric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elete val="1"/>
          </c:dLbls>
          <c:cat>
            <c:numRef>
              <c:f>'EJC Savings Share Analysis'!$K$89:$K$95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Share Analysis'!$O$89:$O$95</c:f>
              <c:numCache>
                <c:formatCode>0%</c:formatCode>
                <c:ptCount val="7"/>
                <c:pt idx="0">
                  <c:v>0.5234875660753695</c:v>
                </c:pt>
                <c:pt idx="1">
                  <c:v>0.56895277121176757</c:v>
                </c:pt>
                <c:pt idx="2">
                  <c:v>0.65924293955553137</c:v>
                </c:pt>
                <c:pt idx="3">
                  <c:v>0.56253708319560747</c:v>
                </c:pt>
                <c:pt idx="4">
                  <c:v>0.58182896656955774</c:v>
                </c:pt>
                <c:pt idx="5">
                  <c:v>0.64803717460596266</c:v>
                </c:pt>
                <c:pt idx="6">
                  <c:v>0.5303172298502894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1-4A0D-8DD7-9F12DD8F4D8D}"/>
            </c:ext>
          </c:extLst>
        </c:ser>
        <c:ser>
          <c:idx val="6"/>
          <c:order val="1"/>
          <c:tx>
            <c:strRef>
              <c:f>'EJC Savings Share Analysis'!$T$88</c:f>
              <c:strCache>
                <c:ptCount val="1"/>
                <c:pt idx="0">
                  <c:v>Avangrid HES, HES-IE, MFA, MFAIE Gas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elete val="1"/>
          </c:dLbls>
          <c:cat>
            <c:numRef>
              <c:f>'EJC Savings Share Analysis'!$K$89:$K$95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Share Analysis'!$T$89:$T$95</c:f>
              <c:numCache>
                <c:formatCode>0%</c:formatCode>
                <c:ptCount val="7"/>
                <c:pt idx="0">
                  <c:v>0.67408698673074829</c:v>
                </c:pt>
                <c:pt idx="1">
                  <c:v>0.69229268775014441</c:v>
                </c:pt>
                <c:pt idx="2">
                  <c:v>0.66462303355140306</c:v>
                </c:pt>
                <c:pt idx="3">
                  <c:v>0.63097728876185499</c:v>
                </c:pt>
                <c:pt idx="4">
                  <c:v>0.60637217472846072</c:v>
                </c:pt>
                <c:pt idx="5">
                  <c:v>0.61458775112549147</c:v>
                </c:pt>
                <c:pt idx="6">
                  <c:v>0.55259536887189542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1-4A0D-8DD7-9F12DD8F4D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373895"/>
        <c:axId val="89371375"/>
      </c:barChart>
      <c:catAx>
        <c:axId val="89373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1375"/>
        <c:crosses val="autoZero"/>
        <c:auto val="1"/>
        <c:lblAlgn val="ctr"/>
        <c:lblOffset val="100"/>
        <c:noMultiLvlLbl val="0"/>
      </c:catAx>
      <c:valAx>
        <c:axId val="893713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EJ Savings Share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3895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94370078740157"/>
          <c:y val="0.90615815775970399"/>
          <c:w val="0.58987598425196863"/>
          <c:h val="9.384184224029604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Avangrid Household Participation,</a:t>
            </a:r>
          </a:p>
          <a:p>
            <a:pPr>
              <a:defRPr sz="1400" b="1"/>
            </a:pPr>
            <a:r>
              <a:rPr lang="en-US" sz="1400" b="1"/>
              <a:t>combined HES, HES-IE, MFA, MFA-IE</a:t>
            </a:r>
          </a:p>
        </c:rich>
      </c:tx>
      <c:layout>
        <c:manualLayout>
          <c:xMode val="edge"/>
          <c:yMode val="edge"/>
          <c:x val="0.29331900987794612"/>
          <c:y val="8.82352941176470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'EJC Partic Rate Analysis HH'!$J$119</c:f>
              <c:strCache>
                <c:ptCount val="1"/>
                <c:pt idx="0">
                  <c:v>EJC Avangrid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'EJC Partic Rate Analysis HH'!$I$120:$I$126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Partic Rate Analysis HH'!$J$120:$J$126</c:f>
              <c:numCache>
                <c:formatCode>0.0%</c:formatCode>
                <c:ptCount val="7"/>
                <c:pt idx="0">
                  <c:v>3.0437571186871758E-2</c:v>
                </c:pt>
                <c:pt idx="1">
                  <c:v>2.7186473665004256E-2</c:v>
                </c:pt>
                <c:pt idx="2">
                  <c:v>2.2143955059658747E-2</c:v>
                </c:pt>
                <c:pt idx="3">
                  <c:v>1.4569118996804194E-2</c:v>
                </c:pt>
                <c:pt idx="4">
                  <c:v>2.50467207041833E-2</c:v>
                </c:pt>
                <c:pt idx="5">
                  <c:v>2.1917262885514922E-2</c:v>
                </c:pt>
                <c:pt idx="6">
                  <c:v>2.1867501188751644E-2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0E-4BB7-8984-FDC5F588A5FA}"/>
            </c:ext>
          </c:extLst>
        </c:ser>
        <c:ser>
          <c:idx val="1"/>
          <c:order val="1"/>
          <c:tx>
            <c:strRef>
              <c:f>'EJC Partic Rate Analysis HH'!$K$119</c:f>
              <c:strCache>
                <c:ptCount val="1"/>
                <c:pt idx="0">
                  <c:v>Non-EJC Avangrid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'EJC Partic Rate Analysis HH'!$I$120:$I$126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Partic Rate Analysis HH'!$K$120:$K$126</c:f>
              <c:numCache>
                <c:formatCode>0.0%</c:formatCode>
                <c:ptCount val="7"/>
                <c:pt idx="0">
                  <c:v>6.5107016111757593E-2</c:v>
                </c:pt>
                <c:pt idx="1">
                  <c:v>5.9306088658086849E-2</c:v>
                </c:pt>
                <c:pt idx="2">
                  <c:v>5.0587329431312271E-2</c:v>
                </c:pt>
                <c:pt idx="3">
                  <c:v>3.9043368011532381E-2</c:v>
                </c:pt>
                <c:pt idx="4">
                  <c:v>7.0514267850009554E-2</c:v>
                </c:pt>
                <c:pt idx="5">
                  <c:v>5.7256659198406772E-2</c:v>
                </c:pt>
                <c:pt idx="6">
                  <c:v>6.2652332239146416E-2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0E-4BB7-8984-FDC5F588A5F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19617976"/>
        <c:axId val="2119615816"/>
      </c:lineChart>
      <c:catAx>
        <c:axId val="211961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615816"/>
        <c:crosses val="autoZero"/>
        <c:auto val="1"/>
        <c:lblAlgn val="ctr"/>
        <c:lblOffset val="100"/>
        <c:noMultiLvlLbl val="0"/>
      </c:catAx>
      <c:valAx>
        <c:axId val="2119615816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Participation Rates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61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/>
            </a:pPr>
            <a:r>
              <a:rPr lang="en-US" sz="1400" b="1"/>
              <a:t>Eversource Household Participation, </a:t>
            </a:r>
          </a:p>
          <a:p>
            <a:pPr>
              <a:defRPr sz="1400" b="1"/>
            </a:pPr>
            <a:r>
              <a:rPr lang="en-US" sz="1400" b="1"/>
              <a:t>combined HES, HES-IE, MFA, MFA-IE</a:t>
            </a:r>
          </a:p>
        </c:rich>
      </c:tx>
      <c:layout>
        <c:manualLayout>
          <c:xMode val="edge"/>
          <c:yMode val="edge"/>
          <c:x val="0.3039091386999430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874227887483234"/>
          <c:y val="0.14798535537583074"/>
          <c:w val="0.89125772112516766"/>
          <c:h val="0.70075029072257244"/>
        </c:manualLayout>
      </c:layout>
      <c:lineChart>
        <c:grouping val="standard"/>
        <c:varyColors val="0"/>
        <c:ser>
          <c:idx val="0"/>
          <c:order val="0"/>
          <c:tx>
            <c:strRef>
              <c:f>'EJC Partic Rate Analysis HH'!$J$151</c:f>
              <c:strCache>
                <c:ptCount val="1"/>
                <c:pt idx="0">
                  <c:v>EJC Eversource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'EJC Partic Rate Analysis HH'!$I$152:$I$158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Partic Rate Analysis HH'!$J$152:$J$158</c:f>
              <c:numCache>
                <c:formatCode>0.0%</c:formatCode>
                <c:ptCount val="7"/>
                <c:pt idx="0">
                  <c:v>1.5748793829570944E-2</c:v>
                </c:pt>
                <c:pt idx="1">
                  <c:v>1.2650670453261905E-2</c:v>
                </c:pt>
                <c:pt idx="2">
                  <c:v>1.3853959443167647E-2</c:v>
                </c:pt>
                <c:pt idx="3">
                  <c:v>1.1269884811588457E-2</c:v>
                </c:pt>
                <c:pt idx="4">
                  <c:v>1.8372056033618328E-2</c:v>
                </c:pt>
                <c:pt idx="5">
                  <c:v>2.2016500273160433E-2</c:v>
                </c:pt>
                <c:pt idx="6">
                  <c:v>2.068873311188513E-2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87-477E-9D4D-E9F13F36FEC8}"/>
            </c:ext>
          </c:extLst>
        </c:ser>
        <c:ser>
          <c:idx val="1"/>
          <c:order val="1"/>
          <c:tx>
            <c:strRef>
              <c:f>'EJC Partic Rate Analysis HH'!$K$151</c:f>
              <c:strCache>
                <c:ptCount val="1"/>
                <c:pt idx="0">
                  <c:v>Non-EJC Eversource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'EJC Partic Rate Analysis HH'!$I$152:$I$158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Partic Rate Analysis HH'!$K$152:$K$158</c:f>
              <c:numCache>
                <c:formatCode>0.0%</c:formatCode>
                <c:ptCount val="7"/>
                <c:pt idx="0">
                  <c:v>1.7644611150852346E-2</c:v>
                </c:pt>
                <c:pt idx="1">
                  <c:v>1.279278970800491E-2</c:v>
                </c:pt>
                <c:pt idx="2">
                  <c:v>1.5124165092938657E-2</c:v>
                </c:pt>
                <c:pt idx="3">
                  <c:v>1.4690940165086984E-2</c:v>
                </c:pt>
                <c:pt idx="4">
                  <c:v>2.2812046630485191E-2</c:v>
                </c:pt>
                <c:pt idx="5">
                  <c:v>2.5484344724965441E-2</c:v>
                </c:pt>
                <c:pt idx="6">
                  <c:v>2.6072399180296753E-2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87-477E-9D4D-E9F13F36FEC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19617976"/>
        <c:axId val="2119615816"/>
      </c:lineChart>
      <c:catAx>
        <c:axId val="211961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9615816"/>
        <c:crosses val="autoZero"/>
        <c:auto val="1"/>
        <c:lblAlgn val="ctr"/>
        <c:lblOffset val="100"/>
        <c:noMultiLvlLbl val="0"/>
      </c:catAx>
      <c:valAx>
        <c:axId val="2119615816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Participation Rates (Residential)</a:t>
                </a:r>
              </a:p>
            </c:rich>
          </c:tx>
          <c:layout>
            <c:manualLayout>
              <c:xMode val="edge"/>
              <c:yMode val="edge"/>
              <c:x val="0"/>
              <c:y val="0.167933765632237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9617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07295509103657"/>
          <c:y val="0.93213273821075104"/>
          <c:w val="0.74552954487028078"/>
          <c:h val="6.786726178924898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/>
            </a:pPr>
            <a:r>
              <a:rPr lang="en-US" sz="1400" b="1"/>
              <a:t>Eversource Electric Savings, </a:t>
            </a:r>
          </a:p>
          <a:p>
            <a:pPr>
              <a:defRPr sz="1400" b="1"/>
            </a:pPr>
            <a:r>
              <a:rPr lang="en-US" sz="1400" b="1"/>
              <a:t>combined HES, HES-IE, MFA, MFA-IE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'EJC Savings Rate Analysis SQFT'!$J$54</c:f>
              <c:strCache>
                <c:ptCount val="1"/>
                <c:pt idx="0">
                  <c:v>Eversource EJC electric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'EJC Savings Rate Analysis SQFT'!$I$55:$I$61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Rate Analysis SQFT'!$J$55:$J$61</c:f>
              <c:numCache>
                <c:formatCode>_(* #,##0.0000_);_(* \(#,##0.0000\);_(* "-"??_);_(@_)</c:formatCode>
                <c:ptCount val="7"/>
                <c:pt idx="0">
                  <c:v>19.284545742324578</c:v>
                </c:pt>
                <c:pt idx="1">
                  <c:v>17.173957187180498</c:v>
                </c:pt>
                <c:pt idx="2">
                  <c:v>15.748425432289801</c:v>
                </c:pt>
                <c:pt idx="3">
                  <c:v>9.153576713553587</c:v>
                </c:pt>
                <c:pt idx="4">
                  <c:v>10.873583506450123</c:v>
                </c:pt>
                <c:pt idx="5">
                  <c:v>9.0729190550597121</c:v>
                </c:pt>
                <c:pt idx="6">
                  <c:v>5.4969799425829668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96-4B7D-8432-9593318AE381}"/>
            </c:ext>
          </c:extLst>
        </c:ser>
        <c:ser>
          <c:idx val="4"/>
          <c:order val="1"/>
          <c:tx>
            <c:strRef>
              <c:f>'EJC Savings Rate Analysis SQFT'!$K$54</c:f>
              <c:strCache>
                <c:ptCount val="1"/>
                <c:pt idx="0">
                  <c:v>Eversource Non-EJC electric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'EJC Savings Rate Analysis SQFT'!$I$55:$I$61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Rate Analysis SQFT'!$K$55:$K$61</c:f>
              <c:numCache>
                <c:formatCode>_(* #,##0.0000_);_(* \(#,##0.0000\);_(* "-"??_);_(@_)</c:formatCode>
                <c:ptCount val="7"/>
                <c:pt idx="0">
                  <c:v>12.283147189782794</c:v>
                </c:pt>
                <c:pt idx="1">
                  <c:v>8.7564180928801232</c:v>
                </c:pt>
                <c:pt idx="2">
                  <c:v>9.9600566468611458</c:v>
                </c:pt>
                <c:pt idx="3">
                  <c:v>6.4719076943376361</c:v>
                </c:pt>
                <c:pt idx="4">
                  <c:v>7.2498377150678266</c:v>
                </c:pt>
                <c:pt idx="5">
                  <c:v>6.1385706623716283</c:v>
                </c:pt>
                <c:pt idx="6">
                  <c:v>3.1447370088047721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96-4B7D-8432-9593318AE38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9373895"/>
        <c:axId val="89371375"/>
        <c:extLst/>
      </c:lineChart>
      <c:catAx>
        <c:axId val="89373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1375"/>
        <c:crosses val="autoZero"/>
        <c:auto val="1"/>
        <c:lblAlgn val="ctr"/>
        <c:lblOffset val="100"/>
        <c:noMultiLvlLbl val="0"/>
      </c:catAx>
      <c:valAx>
        <c:axId val="8937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kWh Savings per 1000 SQFT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3895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/>
            </a:pPr>
            <a:r>
              <a:rPr lang="en-US" sz="1400" b="1"/>
              <a:t>Avangrid Electric Savings, </a:t>
            </a:r>
          </a:p>
          <a:p>
            <a:pPr>
              <a:defRPr sz="1400" b="1"/>
            </a:pPr>
            <a:r>
              <a:rPr lang="en-US" sz="1400" b="1"/>
              <a:t>combined HES, HES-IE, MFA, MFA-IE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'EJC Savings Rate Analysis SQFT'!$J$133</c:f>
              <c:strCache>
                <c:ptCount val="1"/>
                <c:pt idx="0">
                  <c:v>Avangrid EJC electric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'EJC Savings Rate Analysis SQFT'!$I$134:$I$140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Rate Analysis SQFT'!$J$134:$J$140</c:f>
              <c:numCache>
                <c:formatCode>_(* #,##0.0000_);_(* \(#,##0.0000\);_(* "-"??_);_(@_)</c:formatCode>
                <c:ptCount val="7"/>
                <c:pt idx="0">
                  <c:v>10.877705134477278</c:v>
                </c:pt>
                <c:pt idx="1">
                  <c:v>10.762680441028408</c:v>
                </c:pt>
                <c:pt idx="2">
                  <c:v>15.142393384401167</c:v>
                </c:pt>
                <c:pt idx="3">
                  <c:v>9.9178832425641055</c:v>
                </c:pt>
                <c:pt idx="4">
                  <c:v>10.715409846362121</c:v>
                </c:pt>
                <c:pt idx="5">
                  <c:v>4.7444258472535488</c:v>
                </c:pt>
                <c:pt idx="6">
                  <c:v>3.1460861448234159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72-4A94-8F3E-75FD003957B0}"/>
            </c:ext>
          </c:extLst>
        </c:ser>
        <c:ser>
          <c:idx val="4"/>
          <c:order val="1"/>
          <c:tx>
            <c:strRef>
              <c:f>'EJC Savings Rate Analysis SQFT'!$K$133</c:f>
              <c:strCache>
                <c:ptCount val="1"/>
                <c:pt idx="0">
                  <c:v>Avangrid Non-EJC electric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'EJC Savings Rate Analysis SQFT'!$I$134:$I$140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Rate Analysis SQFT'!$K$134:$K$140</c:f>
              <c:numCache>
                <c:formatCode>_(* #,##0.0000_);_(* \(#,##0.0000\);_(* "-"??_);_(@_)</c:formatCode>
                <c:ptCount val="7"/>
                <c:pt idx="0">
                  <c:v>22.853561651871573</c:v>
                </c:pt>
                <c:pt idx="1">
                  <c:v>20.363052834326197</c:v>
                </c:pt>
                <c:pt idx="2">
                  <c:v>20.782296957524661</c:v>
                </c:pt>
                <c:pt idx="3">
                  <c:v>14.142764163482761</c:v>
                </c:pt>
                <c:pt idx="4">
                  <c:v>20.275075890314504</c:v>
                </c:pt>
                <c:pt idx="5">
                  <c:v>6.7081699788096429</c:v>
                </c:pt>
                <c:pt idx="6">
                  <c:v>6.4644188361779138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72-4A94-8F3E-75FD003957B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9373895"/>
        <c:axId val="89371375"/>
        <c:extLst/>
      </c:lineChart>
      <c:catAx>
        <c:axId val="89373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1375"/>
        <c:crosses val="autoZero"/>
        <c:auto val="1"/>
        <c:lblAlgn val="ctr"/>
        <c:lblOffset val="100"/>
        <c:noMultiLvlLbl val="0"/>
      </c:catAx>
      <c:valAx>
        <c:axId val="8937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kWh Savings per 1000 SQFT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3895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/>
            </a:pPr>
            <a:r>
              <a:rPr lang="en-US" sz="1400" b="1"/>
              <a:t>Avangrid Gas Savings, </a:t>
            </a:r>
          </a:p>
          <a:p>
            <a:pPr>
              <a:defRPr sz="1400" b="1"/>
            </a:pPr>
            <a:r>
              <a:rPr lang="en-US" sz="1400" b="1"/>
              <a:t>combined HES, HES-IE, MFA, MFA-IE</a:t>
            </a:r>
          </a:p>
        </c:rich>
      </c:tx>
      <c:layout>
        <c:manualLayout>
          <c:xMode val="edge"/>
          <c:yMode val="edge"/>
          <c:x val="0.2077097505668934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190885005969378E-2"/>
          <c:y val="0.12486426638235054"/>
          <c:w val="0.89989310588047122"/>
          <c:h val="0.75004537205081678"/>
        </c:manualLayout>
      </c:layout>
      <c:lineChart>
        <c:grouping val="standard"/>
        <c:varyColors val="0"/>
        <c:ser>
          <c:idx val="2"/>
          <c:order val="0"/>
          <c:tx>
            <c:strRef>
              <c:f>'EJC Savings Rate Analysis SQFT'!$J$172</c:f>
              <c:strCache>
                <c:ptCount val="1"/>
                <c:pt idx="0">
                  <c:v>Avangrid EJC gas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'EJC Savings Rate Analysis SQFT'!$I$173:$I$179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Rate Analysis SQFT'!$J$173:$J$179</c:f>
              <c:numCache>
                <c:formatCode>_(* #,##0.000_);_(* \(#,##0.000\);_(* "-"??_);_(@_)</c:formatCode>
                <c:ptCount val="7"/>
                <c:pt idx="0">
                  <c:v>2.6029168355216958</c:v>
                </c:pt>
                <c:pt idx="1">
                  <c:v>2.7074050547961961</c:v>
                </c:pt>
                <c:pt idx="2">
                  <c:v>2.5603556202999482</c:v>
                </c:pt>
                <c:pt idx="3">
                  <c:v>1.5694528966388968</c:v>
                </c:pt>
                <c:pt idx="4">
                  <c:v>3.102424048586347</c:v>
                </c:pt>
                <c:pt idx="5">
                  <c:v>2.2078349167156239</c:v>
                </c:pt>
                <c:pt idx="6">
                  <c:v>1.3184858385370193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F9-4155-978D-48E11F309BC1}"/>
            </c:ext>
          </c:extLst>
        </c:ser>
        <c:ser>
          <c:idx val="4"/>
          <c:order val="1"/>
          <c:tx>
            <c:strRef>
              <c:f>'EJC Savings Rate Analysis SQFT'!$K$172</c:f>
              <c:strCache>
                <c:ptCount val="1"/>
                <c:pt idx="0">
                  <c:v>Avangrid Non-EJC gas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'EJC Savings Rate Analysis SQFT'!$I$173:$I$179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Rate Analysis SQFT'!$K$173:$K$179</c:f>
              <c:numCache>
                <c:formatCode>_(* #,##0.000_);_(* \(#,##0.000\);_(* "-"??_);_(@_)</c:formatCode>
                <c:ptCount val="7"/>
                <c:pt idx="0">
                  <c:v>15.536538485360861</c:v>
                </c:pt>
                <c:pt idx="1">
                  <c:v>13.843415694202596</c:v>
                </c:pt>
                <c:pt idx="2">
                  <c:v>14.128430457067834</c:v>
                </c:pt>
                <c:pt idx="3">
                  <c:v>9.6146763932237125</c:v>
                </c:pt>
                <c:pt idx="4">
                  <c:v>13.783606321935661</c:v>
                </c:pt>
                <c:pt idx="5">
                  <c:v>4.5604156861730658</c:v>
                </c:pt>
                <c:pt idx="6">
                  <c:v>4.3947063290918074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F9-4155-978D-48E11F309BC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9373895"/>
        <c:axId val="89371375"/>
        <c:extLst/>
      </c:lineChart>
      <c:catAx>
        <c:axId val="89373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1375"/>
        <c:crosses val="autoZero"/>
        <c:auto val="1"/>
        <c:lblAlgn val="ctr"/>
        <c:lblOffset val="100"/>
        <c:noMultiLvlLbl val="0"/>
      </c:catAx>
      <c:valAx>
        <c:axId val="8937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CCF Savings per 1000 SQFT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3895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978984769760923"/>
          <c:y val="0.95737882391536122"/>
          <c:w val="0.76495545199707182"/>
          <c:h val="4.262117608463871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/>
            </a:pPr>
            <a:r>
              <a:rPr lang="en-US" sz="1400" b="1"/>
              <a:t>Eversource Gas Savings, </a:t>
            </a:r>
          </a:p>
          <a:p>
            <a:pPr>
              <a:defRPr sz="1400" b="1"/>
            </a:pPr>
            <a:r>
              <a:rPr lang="en-US" sz="1400" b="1"/>
              <a:t>combined HES, HES-IE, MFA, MFA-IE</a:t>
            </a:r>
          </a:p>
        </c:rich>
      </c:tx>
      <c:layout>
        <c:manualLayout>
          <c:xMode val="edge"/>
          <c:yMode val="edge"/>
          <c:x val="0.2046667700203779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35394423309038"/>
          <c:y val="0.11790888224618341"/>
          <c:w val="0.88529505326507318"/>
          <c:h val="0.75555540728087967"/>
        </c:manualLayout>
      </c:layout>
      <c:lineChart>
        <c:grouping val="standard"/>
        <c:varyColors val="0"/>
        <c:ser>
          <c:idx val="2"/>
          <c:order val="0"/>
          <c:tx>
            <c:strRef>
              <c:f>'EJC Savings Rate Analysis SQFT'!$J$83</c:f>
              <c:strCache>
                <c:ptCount val="1"/>
                <c:pt idx="0">
                  <c:v>Eversource EJC gas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'EJC Savings Rate Analysis SQFT'!$I$84:$I$90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Rate Analysis SQFT'!$J$84:$J$90</c:f>
              <c:numCache>
                <c:formatCode>_(* #,##0.0000_);_(* \(#,##0.0000\);_(* "-"??_);_(@_)</c:formatCode>
                <c:ptCount val="7"/>
                <c:pt idx="0">
                  <c:v>2.6069065577892161</c:v>
                </c:pt>
                <c:pt idx="1">
                  <c:v>1.9152605909992262</c:v>
                </c:pt>
                <c:pt idx="2">
                  <c:v>2.1371606243720183</c:v>
                </c:pt>
                <c:pt idx="3">
                  <c:v>1.7627959553446249</c:v>
                </c:pt>
                <c:pt idx="4">
                  <c:v>2.6828423752817598</c:v>
                </c:pt>
                <c:pt idx="5">
                  <c:v>2.7455724033033895</c:v>
                </c:pt>
                <c:pt idx="6">
                  <c:v>1.4511125691056048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A-4226-8B14-81C19378A761}"/>
            </c:ext>
          </c:extLst>
        </c:ser>
        <c:ser>
          <c:idx val="4"/>
          <c:order val="1"/>
          <c:tx>
            <c:strRef>
              <c:f>'EJC Savings Rate Analysis SQFT'!$K$83</c:f>
              <c:strCache>
                <c:ptCount val="1"/>
                <c:pt idx="0">
                  <c:v>Eversource Non-EJC gas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'EJC Savings Rate Analysis SQFT'!$I$84:$I$90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Rate Analysis SQFT'!$K$84:$K$90</c:f>
              <c:numCache>
                <c:formatCode>_(* #,##0.0000_);_(* \(#,##0.0000\);_(* "-"??_);_(@_)</c:formatCode>
                <c:ptCount val="7"/>
                <c:pt idx="0">
                  <c:v>1.1771501593045717</c:v>
                </c:pt>
                <c:pt idx="1">
                  <c:v>0.86054575236822628</c:v>
                </c:pt>
                <c:pt idx="2">
                  <c:v>0.86383401037107033</c:v>
                </c:pt>
                <c:pt idx="3">
                  <c:v>0.86651861906512728</c:v>
                </c:pt>
                <c:pt idx="4">
                  <c:v>1.353366595712544</c:v>
                </c:pt>
                <c:pt idx="5">
                  <c:v>1.3712572598727515</c:v>
                </c:pt>
                <c:pt idx="6">
                  <c:v>0.71597415707693712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A-4226-8B14-81C19378A76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9373895"/>
        <c:axId val="89371375"/>
        <c:extLst/>
      </c:lineChart>
      <c:catAx>
        <c:axId val="89373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1375"/>
        <c:crosses val="autoZero"/>
        <c:auto val="1"/>
        <c:lblAlgn val="ctr"/>
        <c:lblOffset val="100"/>
        <c:noMultiLvlLbl val="0"/>
      </c:catAx>
      <c:valAx>
        <c:axId val="8937137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CCF Savings per 1000 SQFT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3895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9628325589387389E-2"/>
          <c:y val="0.94148046332870727"/>
          <c:w val="0.86296540228682339"/>
          <c:h val="5.851953667129284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accent2">
        <a:lumMod val="40000"/>
        <a:lumOff val="60000"/>
      </a:schemeClr>
    </a:solidFill>
    <a:ln>
      <a:noFill/>
    </a:ln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/>
            </a:pPr>
            <a:r>
              <a:rPr lang="en-US" sz="1400" b="1"/>
              <a:t>Avangrid Incentive per Participant,</a:t>
            </a:r>
          </a:p>
          <a:p>
            <a:pPr>
              <a:defRPr sz="1400" b="1"/>
            </a:pPr>
            <a:r>
              <a:rPr lang="en-US" sz="1400" b="1"/>
              <a:t>combined HES, HES-IE, MFA, MFA-IE</a:t>
            </a:r>
          </a:p>
        </c:rich>
      </c:tx>
      <c:layout>
        <c:manualLayout>
          <c:xMode val="edge"/>
          <c:yMode val="edge"/>
          <c:x val="0.2374837345331833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442708661417322"/>
          <c:y val="0.1370642934359467"/>
          <c:w val="0.85460355455568049"/>
          <c:h val="0.72657635191444392"/>
        </c:manualLayout>
      </c:layout>
      <c:lineChart>
        <c:grouping val="standard"/>
        <c:varyColors val="0"/>
        <c:ser>
          <c:idx val="1"/>
          <c:order val="0"/>
          <c:tx>
            <c:strRef>
              <c:f>'EJC Incentive Rate Analysis PHH'!$J$110</c:f>
              <c:strCache>
                <c:ptCount val="1"/>
                <c:pt idx="0">
                  <c:v>Avangrid EJC Incentive 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'EJC Incentive Rate Analysis PHH'!$I$111:$I$117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Incentive Rate Analysis PHH'!$J$111:$J$117</c:f>
              <c:numCache>
                <c:formatCode>"$"#,##0</c:formatCode>
                <c:ptCount val="7"/>
                <c:pt idx="0">
                  <c:v>1667.1454986376086</c:v>
                </c:pt>
                <c:pt idx="1">
                  <c:v>1806.0171201952492</c:v>
                </c:pt>
                <c:pt idx="2">
                  <c:v>2462.6053333333412</c:v>
                </c:pt>
                <c:pt idx="3">
                  <c:v>2727.8365388994189</c:v>
                </c:pt>
                <c:pt idx="4">
                  <c:v>2991.4513995584875</c:v>
                </c:pt>
                <c:pt idx="5">
                  <c:v>2737.8458324924386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4A-484B-9A20-92732D744F05}"/>
            </c:ext>
          </c:extLst>
        </c:ser>
        <c:ser>
          <c:idx val="2"/>
          <c:order val="1"/>
          <c:tx>
            <c:strRef>
              <c:f>'EJC Incentive Rate Analysis PHH'!$K$110</c:f>
              <c:strCache>
                <c:ptCount val="1"/>
                <c:pt idx="0">
                  <c:v>Avangrid Non EJC Incentive</c:v>
                </c:pt>
              </c:strCache>
            </c:strRef>
          </c:tx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dLbls>
            <c:delete val="1"/>
          </c:dLbls>
          <c:cat>
            <c:numRef>
              <c:f>'EJC Incentive Rate Analysis PHH'!$I$111:$I$117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Incentive Rate Analysis PHH'!$K$111:$K$117</c:f>
              <c:numCache>
                <c:formatCode>"$"#,##0</c:formatCode>
                <c:ptCount val="7"/>
                <c:pt idx="0">
                  <c:v>1418.6583460786444</c:v>
                </c:pt>
                <c:pt idx="1">
                  <c:v>1474.0178934010078</c:v>
                </c:pt>
                <c:pt idx="2">
                  <c:v>1803.1574387731737</c:v>
                </c:pt>
                <c:pt idx="3">
                  <c:v>2145.8957443653439</c:v>
                </c:pt>
                <c:pt idx="4">
                  <c:v>2642.6743267651705</c:v>
                </c:pt>
                <c:pt idx="5">
                  <c:v>2274.2239898887847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4A-484B-9A20-92732D744F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45023800"/>
        <c:axId val="845024880"/>
        <c:extLst/>
      </c:lineChart>
      <c:catAx>
        <c:axId val="84502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45024880"/>
        <c:crossesAt val="0"/>
        <c:auto val="1"/>
        <c:lblAlgn val="ctr"/>
        <c:lblOffset val="100"/>
        <c:noMultiLvlLbl val="0"/>
      </c:catAx>
      <c:valAx>
        <c:axId val="845024880"/>
        <c:scaling>
          <c:orientation val="minMax"/>
          <c:max val="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 sz="1200"/>
                </a:pPr>
                <a:r>
                  <a:rPr lang="en-US" sz="1200" dirty="0"/>
                  <a:t>Incentive per Participating HH (Thousands)</a:t>
                </a:r>
              </a:p>
            </c:rich>
          </c:tx>
          <c:layout>
            <c:manualLayout>
              <c:xMode val="edge"/>
              <c:yMode val="edge"/>
              <c:x val="5.7160854893138361E-3"/>
              <c:y val="0.132412679332304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45023800"/>
        <c:crosses val="autoZero"/>
        <c:crossBetween val="between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4.9999910011248594E-2"/>
          <c:y val="0.95034466288111275"/>
          <c:w val="0.9"/>
          <c:h val="4.965533711888726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1200" b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/>
            </a:pPr>
            <a:r>
              <a:rPr lang="en-US" sz="1400" b="1" dirty="0"/>
              <a:t>Eversource Incentive per Participant,</a:t>
            </a:r>
          </a:p>
          <a:p>
            <a:pPr>
              <a:defRPr sz="1400" b="1"/>
            </a:pPr>
            <a:r>
              <a:rPr lang="en-US" sz="1400" b="1" dirty="0"/>
              <a:t>combined HES, HES-IE, MFA, MFA-IE</a:t>
            </a:r>
          </a:p>
        </c:rich>
      </c:tx>
      <c:layout>
        <c:manualLayout>
          <c:xMode val="edge"/>
          <c:yMode val="edge"/>
          <c:x val="0.34878168877751092"/>
          <c:y val="3.676675840013574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850078038686145"/>
          <c:y val="0.12024740952943458"/>
          <c:w val="0.8552920751275801"/>
          <c:h val="0.74651426817204014"/>
        </c:manualLayout>
      </c:layout>
      <c:lineChart>
        <c:grouping val="standard"/>
        <c:varyColors val="0"/>
        <c:ser>
          <c:idx val="1"/>
          <c:order val="0"/>
          <c:tx>
            <c:strRef>
              <c:f>'EJC Incentive Rate Analysis PHH'!$J$143</c:f>
              <c:strCache>
                <c:ptCount val="1"/>
                <c:pt idx="0">
                  <c:v>Eversource EJC Incentive 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'EJC Incentive Rate Analysis PHH'!$I$144:$I$150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Incentive Rate Analysis PHH'!$J$144:$J$150</c:f>
              <c:numCache>
                <c:formatCode>"$"#,##0</c:formatCode>
                <c:ptCount val="7"/>
                <c:pt idx="0">
                  <c:v>1960.892796692018</c:v>
                </c:pt>
                <c:pt idx="1">
                  <c:v>1678.5844952623738</c:v>
                </c:pt>
                <c:pt idx="2">
                  <c:v>1991.43094542427</c:v>
                </c:pt>
                <c:pt idx="3">
                  <c:v>2705.6467183472996</c:v>
                </c:pt>
                <c:pt idx="4">
                  <c:v>2646.3053789209362</c:v>
                </c:pt>
                <c:pt idx="5">
                  <c:v>2559.4337462045764</c:v>
                </c:pt>
                <c:pt idx="6">
                  <c:v>2135.4108545961012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77-45ED-8C61-09643841C28F}"/>
            </c:ext>
          </c:extLst>
        </c:ser>
        <c:ser>
          <c:idx val="2"/>
          <c:order val="1"/>
          <c:tx>
            <c:strRef>
              <c:f>'EJC Incentive Rate Analysis PHH'!$K$143</c:f>
              <c:strCache>
                <c:ptCount val="1"/>
                <c:pt idx="0">
                  <c:v>Eversource Non EJC Incentive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dLbls>
            <c:delete val="1"/>
          </c:dLbls>
          <c:cat>
            <c:numRef>
              <c:f>'EJC Incentive Rate Analysis PHH'!$I$144:$I$150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Incentive Rate Analysis PHH'!$K$144:$K$150</c:f>
              <c:numCache>
                <c:formatCode>"$"#,##0</c:formatCode>
                <c:ptCount val="7"/>
                <c:pt idx="0">
                  <c:v>1446.7292946338855</c:v>
                </c:pt>
                <c:pt idx="1">
                  <c:v>1173.6680472477401</c:v>
                </c:pt>
                <c:pt idx="2">
                  <c:v>1292.955108770476</c:v>
                </c:pt>
                <c:pt idx="3">
                  <c:v>1891.0109201459154</c:v>
                </c:pt>
                <c:pt idx="4">
                  <c:v>2106.6984050119954</c:v>
                </c:pt>
                <c:pt idx="5">
                  <c:v>2022.2033415118274</c:v>
                </c:pt>
                <c:pt idx="6">
                  <c:v>1703.9037766230858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77-45ED-8C61-09643841C28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45023800"/>
        <c:axId val="845024880"/>
        <c:extLst/>
      </c:lineChart>
      <c:catAx>
        <c:axId val="84502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45024880"/>
        <c:crossesAt val="0"/>
        <c:auto val="1"/>
        <c:lblAlgn val="ctr"/>
        <c:lblOffset val="100"/>
        <c:noMultiLvlLbl val="0"/>
      </c:catAx>
      <c:valAx>
        <c:axId val="845024880"/>
        <c:scaling>
          <c:orientation val="minMax"/>
          <c:max val="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Incentive per Participating HH (Thousands)</a:t>
                </a:r>
              </a:p>
            </c:rich>
          </c:tx>
          <c:layout>
            <c:manualLayout>
              <c:xMode val="edge"/>
              <c:yMode val="edge"/>
              <c:x val="2.6613822492678398E-3"/>
              <c:y val="0.1000636083810065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45023800"/>
        <c:crosses val="autoZero"/>
        <c:crossBetween val="between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7.2271714922049007E-2"/>
          <c:y val="0.93919724285858697"/>
          <c:w val="0.9"/>
          <c:h val="6.080275714141303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</c:spPr>
  <c:txPr>
    <a:bodyPr/>
    <a:lstStyle/>
    <a:p>
      <a:pPr>
        <a:defRPr sz="1200" b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Statewide Shares</a:t>
            </a:r>
          </a:p>
        </c:rich>
      </c:tx>
      <c:layout>
        <c:manualLayout>
          <c:xMode val="edge"/>
          <c:yMode val="edge"/>
          <c:x val="0.36548218663544169"/>
          <c:y val="2.655775338972081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368393058803635"/>
          <c:y val="7.8472724246246003E-2"/>
          <c:w val="0.77102538952534982"/>
          <c:h val="0.7635761876073158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'EJC Incentive Share Analysis'!$CD$14</c:f>
              <c:strCache>
                <c:ptCount val="1"/>
                <c:pt idx="0">
                  <c:v>Electric Savings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numRef>
              <c:f>'EJC Incentive Share Analysis'!$CB$15:$CB$21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Incentive Share Analysis'!$CD$15:$CD$21</c:f>
              <c:numCache>
                <c:formatCode>0%</c:formatCode>
                <c:ptCount val="7"/>
                <c:pt idx="0">
                  <c:v>0.39478577882499727</c:v>
                </c:pt>
                <c:pt idx="1">
                  <c:v>0.45584997438522734</c:v>
                </c:pt>
                <c:pt idx="2">
                  <c:v>0.42238076561023008</c:v>
                </c:pt>
                <c:pt idx="3">
                  <c:v>0.42714109273870898</c:v>
                </c:pt>
                <c:pt idx="4">
                  <c:v>0.44675055503595684</c:v>
                </c:pt>
                <c:pt idx="5">
                  <c:v>0.43957058867073312</c:v>
                </c:pt>
                <c:pt idx="6">
                  <c:v>0.45947756663460437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6-454C-8864-09954E683A93}"/>
            </c:ext>
          </c:extLst>
        </c:ser>
        <c:ser>
          <c:idx val="2"/>
          <c:order val="1"/>
          <c:tx>
            <c:strRef>
              <c:f>'EJC Incentive Share Analysis'!$CE$14</c:f>
              <c:strCache>
                <c:ptCount val="1"/>
                <c:pt idx="0">
                  <c:v>Gas Savings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'EJC Incentive Share Analysis'!$CB$15:$CB$21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Incentive Share Analysis'!$CE$15:$CE$21</c:f>
              <c:numCache>
                <c:formatCode>0%</c:formatCode>
                <c:ptCount val="7"/>
                <c:pt idx="0">
                  <c:v>0.61401283303091869</c:v>
                </c:pt>
                <c:pt idx="1">
                  <c:v>0.6328471409693226</c:v>
                </c:pt>
                <c:pt idx="2">
                  <c:v>0.63653812867263992</c:v>
                </c:pt>
                <c:pt idx="3">
                  <c:v>0.62120153434390646</c:v>
                </c:pt>
                <c:pt idx="4">
                  <c:v>0.61072174913063426</c:v>
                </c:pt>
                <c:pt idx="5">
                  <c:v>0.62051287349201056</c:v>
                </c:pt>
                <c:pt idx="6">
                  <c:v>0.57183730710952929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6-454C-8864-09954E683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608551"/>
        <c:axId val="163604231"/>
      </c:barChart>
      <c:catAx>
        <c:axId val="163608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04231"/>
        <c:crosses val="autoZero"/>
        <c:auto val="1"/>
        <c:lblAlgn val="ctr"/>
        <c:lblOffset val="100"/>
        <c:noMultiLvlLbl val="0"/>
      </c:catAx>
      <c:valAx>
        <c:axId val="16360423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EJC Share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08551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16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Statewide Participation</a:t>
            </a:r>
          </a:p>
        </c:rich>
      </c:tx>
      <c:layout>
        <c:manualLayout>
          <c:xMode val="edge"/>
          <c:yMode val="edge"/>
          <c:x val="0.292800571724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94953301812738"/>
          <c:y val="7.4519373678295309E-2"/>
          <c:w val="0.85405046698187259"/>
          <c:h val="0.77493843671933749"/>
        </c:manualLayout>
      </c:layout>
      <c:lineChart>
        <c:grouping val="standard"/>
        <c:varyColors val="0"/>
        <c:ser>
          <c:idx val="2"/>
          <c:order val="0"/>
          <c:tx>
            <c:strRef>
              <c:f>'EJC Partic Share Analysis'!$AR$88</c:f>
              <c:strCache>
                <c:ptCount val="1"/>
                <c:pt idx="0">
                  <c:v>HES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'EJC Partic Share Analysis'!$AQ$89:$AQ$95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Partic Share Analysis'!$AR$89:$AR$95</c:f>
              <c:numCache>
                <c:formatCode>0%</c:formatCode>
                <c:ptCount val="7"/>
                <c:pt idx="0">
                  <c:v>0.32085091420534456</c:v>
                </c:pt>
                <c:pt idx="1">
                  <c:v>0.33976016929226427</c:v>
                </c:pt>
                <c:pt idx="2">
                  <c:v>0.35543902283046619</c:v>
                </c:pt>
                <c:pt idx="3">
                  <c:v>0.34204228161148781</c:v>
                </c:pt>
                <c:pt idx="4">
                  <c:v>0.29589897368754486</c:v>
                </c:pt>
                <c:pt idx="5">
                  <c:v>0.29921686245105389</c:v>
                </c:pt>
                <c:pt idx="6">
                  <c:v>0.30883709735649245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6E-40DD-8D3F-57F00C39A4D5}"/>
            </c:ext>
          </c:extLst>
        </c:ser>
        <c:ser>
          <c:idx val="4"/>
          <c:order val="1"/>
          <c:tx>
            <c:strRef>
              <c:f>'EJC Partic Share Analysis'!$AS$88</c:f>
              <c:strCache>
                <c:ptCount val="1"/>
                <c:pt idx="0">
                  <c:v>HES-IE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'EJC Partic Share Analysis'!$AQ$89:$AQ$95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Partic Share Analysis'!$AS$89:$AS$95</c:f>
              <c:numCache>
                <c:formatCode>0%</c:formatCode>
                <c:ptCount val="7"/>
                <c:pt idx="0">
                  <c:v>0.80604259534422984</c:v>
                </c:pt>
                <c:pt idx="1">
                  <c:v>0.79053977594206182</c:v>
                </c:pt>
                <c:pt idx="2">
                  <c:v>0.78882994400235784</c:v>
                </c:pt>
                <c:pt idx="3">
                  <c:v>0.76667525109451451</c:v>
                </c:pt>
                <c:pt idx="4">
                  <c:v>0.68738751211408</c:v>
                </c:pt>
                <c:pt idx="5">
                  <c:v>0.66924476797088261</c:v>
                </c:pt>
                <c:pt idx="6">
                  <c:v>0.63660646146018829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6E-40DD-8D3F-57F00C39A4D5}"/>
            </c:ext>
          </c:extLst>
        </c:ser>
        <c:ser>
          <c:idx val="3"/>
          <c:order val="3"/>
          <c:tx>
            <c:strRef>
              <c:f>'EJC Partic Share Analysis'!$AU$88</c:f>
              <c:strCache>
                <c:ptCount val="1"/>
                <c:pt idx="0">
                  <c:v>HES, HES-IE, Multifamily, Multifamily IE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'EJC Partic Share Analysis'!$AQ$89:$AQ$95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  <c:extLst xmlns:c15="http://schemas.microsoft.com/office/drawing/2012/chart"/>
            </c:numRef>
          </c:cat>
          <c:val>
            <c:numRef>
              <c:f>'EJC Partic Share Analysis'!$AU$89:$AU$95</c:f>
              <c:numCache>
                <c:formatCode>0%</c:formatCode>
                <c:ptCount val="7"/>
                <c:pt idx="0">
                  <c:v>0.50045846323124887</c:v>
                </c:pt>
                <c:pt idx="1">
                  <c:v>0.52371732817037753</c:v>
                </c:pt>
                <c:pt idx="2">
                  <c:v>0.48598089313485893</c:v>
                </c:pt>
                <c:pt idx="3">
                  <c:v>0.43334370785351178</c:v>
                </c:pt>
                <c:pt idx="4">
                  <c:v>0.39133493205435649</c:v>
                </c:pt>
                <c:pt idx="5">
                  <c:v>0.40081143272374953</c:v>
                </c:pt>
                <c:pt idx="6">
                  <c:v>0.39162576501242197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0F6E-40DD-8D3F-57F00C39A4D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9373895"/>
        <c:axId val="89371375"/>
        <c:extLst>
          <c:ext xmlns:c15="http://schemas.microsoft.com/office/drawing/2012/chart" uri="{02D57815-91ED-43cb-92C2-25804820EDAC}">
            <c15:filteredLine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'EJC Partic Share Analysis'!$AT$88</c15:sqref>
                        </c15:formulaRef>
                      </c:ext>
                    </c:extLst>
                    <c:strCache>
                      <c:ptCount val="1"/>
                      <c:pt idx="0">
                        <c:v>HES+HES-IE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'EJC Partic Share Analysis'!$AQ$89:$AQ$95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'EJC Partic Share Analysis'!$AT$89:$AT$95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0.50119665672521074</c:v>
                      </c:pt>
                      <c:pt idx="1">
                        <c:v>0.5242174476754955</c:v>
                      </c:pt>
                      <c:pt idx="2">
                        <c:v>0.48659858181331667</c:v>
                      </c:pt>
                      <c:pt idx="3">
                        <c:v>0.42916776750330249</c:v>
                      </c:pt>
                      <c:pt idx="4">
                        <c:v>0.38741100323624594</c:v>
                      </c:pt>
                      <c:pt idx="5">
                        <c:v>0.3984084395389963</c:v>
                      </c:pt>
                      <c:pt idx="6">
                        <c:v>0.38742337836601509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0F6E-40DD-8D3F-57F00C39A4D5}"/>
                  </c:ext>
                </c:extLst>
              </c15:ser>
            </c15:filteredLineSeries>
            <c15:filteredLineSeries>
              <c15:ser>
                <c:idx val="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Partic Share Analysis'!$AV$88</c15:sqref>
                        </c15:formulaRef>
                      </c:ext>
                    </c:extLst>
                    <c:strCache>
                      <c:ptCount val="1"/>
                      <c:pt idx="0">
                        <c:v>All Residential</c:v>
                      </c:pt>
                    </c:strCache>
                  </c:strRef>
                </c:tx>
                <c:spPr>
                  <a:ln w="2857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Partic Share Analysis'!$AQ$89:$AQ$95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Partic Share Analysis'!$AV$89:$AV$95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0.38932364449413082</c:v>
                      </c:pt>
                      <c:pt idx="1">
                        <c:v>0.39736947993159644</c:v>
                      </c:pt>
                      <c:pt idx="2">
                        <c:v>0.39151326975678274</c:v>
                      </c:pt>
                      <c:pt idx="3">
                        <c:v>0.33181026055170654</c:v>
                      </c:pt>
                      <c:pt idx="4">
                        <c:v>0.19123662919305476</c:v>
                      </c:pt>
                      <c:pt idx="5">
                        <c:v>0.21201995697349751</c:v>
                      </c:pt>
                      <c:pt idx="6">
                        <c:v>0.23777590504025389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F6E-40DD-8D3F-57F00C39A4D5}"/>
                  </c:ext>
                </c:extLst>
              </c15:ser>
            </c15:filteredLineSeries>
          </c:ext>
        </c:extLst>
      </c:lineChart>
      <c:catAx>
        <c:axId val="89373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71375"/>
        <c:crosses val="autoZero"/>
        <c:auto val="1"/>
        <c:lblAlgn val="ctr"/>
        <c:lblOffset val="100"/>
        <c:noMultiLvlLbl val="0"/>
      </c:catAx>
      <c:valAx>
        <c:axId val="893713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EJC Participation Share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73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914607715823328"/>
          <c:w val="1"/>
          <c:h val="6.0853922841766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sz="1400"/>
            </a:pPr>
            <a:r>
              <a:rPr lang="en-US" sz="1400"/>
              <a:t>Statewide Participation Rates, </a:t>
            </a:r>
          </a:p>
          <a:p>
            <a:pPr algn="ctr" rtl="0">
              <a:defRPr sz="1400"/>
            </a:pPr>
            <a:r>
              <a:rPr lang="en-US" sz="1400"/>
              <a:t>combined HES, HES-IE, MFA, MFA-IE</a:t>
            </a:r>
          </a:p>
        </c:rich>
      </c:tx>
      <c:layout>
        <c:manualLayout>
          <c:xMode val="edge"/>
          <c:yMode val="edge"/>
          <c:x val="0.261628220745378"/>
          <c:y val="3.069038380862346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458305308835962"/>
          <c:y val="0.11504213151601614"/>
          <c:w val="0.8754169469116404"/>
          <c:h val="0.74815996975913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'EJC Partic Rate Analysis HH'!$J$192</c:f>
              <c:strCache>
                <c:ptCount val="1"/>
                <c:pt idx="0">
                  <c:v>EJC</c:v>
                </c:pt>
              </c:strCache>
            </c:strRef>
          </c:tx>
          <c:spPr>
            <a:ln w="25400">
              <a:solidFill>
                <a:schemeClr val="tx1"/>
              </a:solidFill>
            </a:ln>
            <a:effectLst/>
          </c:spPr>
          <c:invertIfNegative val="0"/>
          <c:cat>
            <c:numRef>
              <c:f>'EJC Partic Rate Analysis HH'!$I$193:$I$199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Partic Rate Analysis HH'!$J$193:$J$199</c:f>
              <c:numCache>
                <c:formatCode>0.0%</c:formatCode>
                <c:ptCount val="7"/>
                <c:pt idx="0">
                  <c:v>2.0070834411142185E-2</c:v>
                </c:pt>
                <c:pt idx="1">
                  <c:v>1.6927699768820168E-2</c:v>
                </c:pt>
                <c:pt idx="2">
                  <c:v>1.6293216067730321E-2</c:v>
                </c:pt>
                <c:pt idx="3">
                  <c:v>1.2240654787179525E-2</c:v>
                </c:pt>
                <c:pt idx="4">
                  <c:v>2.0336016060572042E-2</c:v>
                </c:pt>
                <c:pt idx="5">
                  <c:v>2.1987300564690494E-2</c:v>
                </c:pt>
                <c:pt idx="6">
                  <c:v>2.1035575013055724E-2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A-4D7F-AA45-B2B355948B7B}"/>
            </c:ext>
          </c:extLst>
        </c:ser>
        <c:ser>
          <c:idx val="1"/>
          <c:order val="1"/>
          <c:tx>
            <c:strRef>
              <c:f>'EJC Partic Rate Analysis HH'!$K$192</c:f>
              <c:strCache>
                <c:ptCount val="1"/>
                <c:pt idx="0">
                  <c:v>Non-EJC</c:v>
                </c:pt>
              </c:strCache>
            </c:strRef>
          </c:tx>
          <c:spPr>
            <a:ln w="25400">
              <a:noFill/>
              <a:prstDash val="dash"/>
            </a:ln>
            <a:effectLst/>
          </c:spPr>
          <c:invertIfNegative val="0"/>
          <c:cat>
            <c:numRef>
              <c:f>'EJC Partic Rate Analysis HH'!$I$193:$I$199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Partic Rate Analysis HH'!$K$193:$K$199</c:f>
              <c:numCache>
                <c:formatCode>0.0%</c:formatCode>
                <c:ptCount val="7"/>
                <c:pt idx="0">
                  <c:v>2.3051900083369391E-2</c:v>
                </c:pt>
                <c:pt idx="1">
                  <c:v>1.8091949049694488E-2</c:v>
                </c:pt>
                <c:pt idx="2">
                  <c:v>1.9164406547135363E-2</c:v>
                </c:pt>
                <c:pt idx="3">
                  <c:v>1.7465359490919069E-2</c:v>
                </c:pt>
                <c:pt idx="4">
                  <c:v>2.8246657309595923E-2</c:v>
                </c:pt>
                <c:pt idx="5">
                  <c:v>2.9104095653183337E-2</c:v>
                </c:pt>
                <c:pt idx="6">
                  <c:v>3.0239871674458362E-2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DA-4D7F-AA45-B2B355948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617976"/>
        <c:axId val="2119615816"/>
      </c:barChart>
      <c:catAx>
        <c:axId val="211961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9615816"/>
        <c:crosses val="autoZero"/>
        <c:auto val="1"/>
        <c:lblAlgn val="ctr"/>
        <c:lblOffset val="100"/>
        <c:noMultiLvlLbl val="0"/>
      </c:catAx>
      <c:valAx>
        <c:axId val="211961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Participation Rate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9617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995870380987494"/>
          <c:y val="0.93079882751937537"/>
          <c:w val="0.33287571332650207"/>
          <c:h val="5.656391826277670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Statewide Incentive per Participant,</a:t>
            </a:r>
          </a:p>
          <a:p>
            <a:pPr>
              <a:defRPr sz="1400" b="1"/>
            </a:pPr>
            <a:r>
              <a:rPr lang="en-US" sz="1400" b="1"/>
              <a:t>combined HES, HES-IE, MFA, MFA-IE</a:t>
            </a:r>
          </a:p>
        </c:rich>
      </c:tx>
      <c:layout>
        <c:manualLayout>
          <c:xMode val="edge"/>
          <c:yMode val="edge"/>
          <c:x val="0.31263744176069458"/>
          <c:y val="5.00968012206263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15985382326184"/>
          <c:y val="0.104993902379851"/>
          <c:w val="0.85943823303891442"/>
          <c:h val="0.76163550233622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'EJC Incentive Rate Analysis PHH'!$J$179</c:f>
              <c:strCache>
                <c:ptCount val="1"/>
                <c:pt idx="0">
                  <c:v>EJC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'EJC Incentive Rate Analysis PHH'!$I$180:$I$186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Incentive Rate Analysis PHH'!$J$180:$J$186</c:f>
              <c:numCache>
                <c:formatCode>"$"#,##0</c:formatCode>
                <c:ptCount val="7"/>
                <c:pt idx="0">
                  <c:v>1829.8172616519334</c:v>
                </c:pt>
                <c:pt idx="1">
                  <c:v>1738.8042181643391</c:v>
                </c:pt>
                <c:pt idx="2">
                  <c:v>2179.8536537194104</c:v>
                </c:pt>
                <c:pt idx="3">
                  <c:v>2713.4178742689946</c:v>
                </c:pt>
                <c:pt idx="4">
                  <c:v>2771.3862967999844</c:v>
                </c:pt>
                <c:pt idx="5">
                  <c:v>2611.7626777654409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2-4B70-81FA-830EDFBD7EBF}"/>
            </c:ext>
          </c:extLst>
        </c:ser>
        <c:ser>
          <c:idx val="1"/>
          <c:order val="1"/>
          <c:tx>
            <c:strRef>
              <c:f>'EJC Incentive Rate Analysis PHH'!$K$179</c:f>
              <c:strCache>
                <c:ptCount val="1"/>
                <c:pt idx="0">
                  <c:v>Non-EJC</c:v>
                </c:pt>
              </c:strCache>
            </c:strRef>
          </c:tx>
          <c:spPr>
            <a:solidFill>
              <a:schemeClr val="accent2"/>
            </a:solidFill>
            <a:ln>
              <a:noFill/>
              <a:prstDash val="dash"/>
            </a:ln>
            <a:effectLst/>
          </c:spPr>
          <c:invertIfNegative val="0"/>
          <c:dLbls>
            <c:delete val="1"/>
          </c:dLbls>
          <c:cat>
            <c:numRef>
              <c:f>'EJC Incentive Rate Analysis PHH'!$I$180:$I$186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Incentive Rate Analysis PHH'!$K$180:$K$186</c:f>
              <c:numCache>
                <c:formatCode>"$"#,##0</c:formatCode>
                <c:ptCount val="7"/>
                <c:pt idx="0">
                  <c:v>1437.696794277598</c:v>
                </c:pt>
                <c:pt idx="1">
                  <c:v>1285.8366153846002</c:v>
                </c:pt>
                <c:pt idx="2">
                  <c:v>1446.388064427262</c:v>
                </c:pt>
                <c:pt idx="3">
                  <c:v>1955.9256956193228</c:v>
                </c:pt>
                <c:pt idx="4">
                  <c:v>2259.1335314994953</c:v>
                </c:pt>
                <c:pt idx="5">
                  <c:v>2078.6889557176946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2-4B70-81FA-830EDFBD7E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9617976"/>
        <c:axId val="2119615816"/>
      </c:barChart>
      <c:catAx>
        <c:axId val="211961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615816"/>
        <c:crosses val="autoZero"/>
        <c:auto val="1"/>
        <c:lblAlgn val="ctr"/>
        <c:lblOffset val="100"/>
        <c:noMultiLvlLbl val="0"/>
      </c:catAx>
      <c:valAx>
        <c:axId val="2119615816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Incentive per Participating Household (thousands)</a:t>
                </a:r>
              </a:p>
            </c:rich>
          </c:tx>
          <c:layout>
            <c:manualLayout>
              <c:xMode val="edge"/>
              <c:yMode val="edge"/>
              <c:x val="0"/>
              <c:y val="9.01284844889258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61797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76242074734049"/>
          <c:y val="0.93151487620606488"/>
          <c:w val="0.40152029134420081"/>
          <c:h val="5.3813037159992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/>
            </a:pPr>
            <a:r>
              <a:rPr lang="en-US" sz="1400" b="1"/>
              <a:t>Statewide Electric Savings Rates,</a:t>
            </a:r>
          </a:p>
          <a:p>
            <a:pPr>
              <a:defRPr sz="1400" b="1"/>
            </a:pPr>
            <a:r>
              <a:rPr lang="en-US" sz="1400" b="1"/>
              <a:t>combined HES, HES-IE, MFA, MFA-IE</a:t>
            </a:r>
          </a:p>
        </c:rich>
      </c:tx>
      <c:layout>
        <c:manualLayout>
          <c:xMode val="edge"/>
          <c:yMode val="edge"/>
          <c:x val="0.3007653348150958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09857958487937"/>
          <c:y val="0.1085510375502427"/>
          <c:w val="0.89990142041512067"/>
          <c:h val="0.767077778216236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'EJC Savings Rate Analysis SQFT'!$J$209</c:f>
              <c:strCache>
                <c:ptCount val="1"/>
                <c:pt idx="0">
                  <c:v>EJC Savings</c:v>
                </c:pt>
              </c:strCache>
            </c:strRef>
          </c:tx>
          <c:spPr>
            <a:solidFill>
              <a:schemeClr val="tx2"/>
            </a:solidFill>
            <a:ln w="28575" cap="rnd">
              <a:noFill/>
              <a:prstDash val="solid"/>
              <a:round/>
            </a:ln>
            <a:effectLst/>
          </c:spPr>
          <c:invertIfNegative val="0"/>
          <c:dLbls>
            <c:delete val="1"/>
          </c:dLbls>
          <c:cat>
            <c:numRef>
              <c:f>'EJC Savings Rate Analysis SQFT'!$I$210:$I$216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Rate Analysis SQFT'!$J$210:$J$216</c:f>
              <c:numCache>
                <c:formatCode>_(* #,##0.0000_);_(* \(#,##0.0000\);_(* "-"??_);_(@_)</c:formatCode>
                <c:ptCount val="7"/>
                <c:pt idx="0">
                  <c:v>16.58085975933836</c:v>
                </c:pt>
                <c:pt idx="1">
                  <c:v>15.1120554716375</c:v>
                </c:pt>
                <c:pt idx="2">
                  <c:v>15.553522206506329</c:v>
                </c:pt>
                <c:pt idx="3">
                  <c:v>9.399381879320817</c:v>
                </c:pt>
                <c:pt idx="4">
                  <c:v>10.822713991063051</c:v>
                </c:pt>
                <c:pt idx="5">
                  <c:v>7.6808519326650506</c:v>
                </c:pt>
                <c:pt idx="6">
                  <c:v>4.740919621591666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9-4F79-A601-5C135EC24A4C}"/>
            </c:ext>
          </c:extLst>
        </c:ser>
        <c:ser>
          <c:idx val="4"/>
          <c:order val="1"/>
          <c:tx>
            <c:strRef>
              <c:f>'EJC Savings Rate Analysis SQFT'!$K$209</c:f>
              <c:strCache>
                <c:ptCount val="1"/>
                <c:pt idx="0">
                  <c:v>Non-EJC Savings</c:v>
                </c:pt>
              </c:strCache>
            </c:strRef>
          </c:tx>
          <c:spPr>
            <a:solidFill>
              <a:schemeClr val="accent2"/>
            </a:solidFill>
            <a:ln w="9525" cap="rnd">
              <a:solidFill>
                <a:schemeClr val="accent1"/>
              </a:solidFill>
              <a:prstDash val="solid"/>
              <a:round/>
            </a:ln>
            <a:effectLst/>
          </c:spPr>
          <c:invertIfNegative val="0"/>
          <c:dLbls>
            <c:delete val="1"/>
          </c:dLbls>
          <c:cat>
            <c:numRef>
              <c:f>'EJC Savings Rate Analysis SQFT'!$I$210:$I$216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Rate Analysis SQFT'!$K$210:$K$216</c:f>
              <c:numCache>
                <c:formatCode>_(* #,##0.0000_);_(* \(#,##0.0000\);_(* "-"??_);_(@_)</c:formatCode>
                <c:ptCount val="7"/>
                <c:pt idx="0">
                  <c:v>13.524567018976256</c:v>
                </c:pt>
                <c:pt idx="1">
                  <c:v>10.119534607366315</c:v>
                </c:pt>
                <c:pt idx="2">
                  <c:v>11.231051626872524</c:v>
                </c:pt>
                <c:pt idx="3">
                  <c:v>7.3727951062596055</c:v>
                </c:pt>
                <c:pt idx="4">
                  <c:v>8.7795590905836605</c:v>
                </c:pt>
                <c:pt idx="5">
                  <c:v>6.2054660417966518</c:v>
                </c:pt>
                <c:pt idx="6">
                  <c:v>3.5346099756496172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29-4F79-A601-5C135EC24A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373895"/>
        <c:axId val="89371375"/>
      </c:barChart>
      <c:catAx>
        <c:axId val="89373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1375"/>
        <c:crosses val="autoZero"/>
        <c:auto val="1"/>
        <c:lblAlgn val="ctr"/>
        <c:lblOffset val="100"/>
        <c:noMultiLvlLbl val="0"/>
      </c:catAx>
      <c:valAx>
        <c:axId val="8937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kWh Savings Per 1,000 SQFT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3895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18123154042079"/>
          <c:y val="0.94479838095936053"/>
          <c:w val="0.50082581866963471"/>
          <c:h val="5.520161904063949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/>
            </a:pPr>
            <a:r>
              <a:rPr lang="en-US" sz="1400" b="1"/>
              <a:t>Statewide Gas Savings Rates,</a:t>
            </a:r>
          </a:p>
          <a:p>
            <a:pPr>
              <a:defRPr sz="1400" b="1"/>
            </a:pPr>
            <a:r>
              <a:rPr lang="en-US" sz="1400" b="1"/>
              <a:t>combined HES, HES-IE, MFA, MFA-IE</a:t>
            </a:r>
          </a:p>
        </c:rich>
      </c:tx>
      <c:layout>
        <c:manualLayout>
          <c:xMode val="edge"/>
          <c:yMode val="edge"/>
          <c:x val="0.29362195527946261"/>
          <c:y val="5.116170300792543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510588281470122"/>
          <c:y val="0.10814789381309618"/>
          <c:w val="0.8933866870951509"/>
          <c:h val="0.7706824716561042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'EJC Savings Rate Analysis SQFT'!$J$247</c:f>
              <c:strCache>
                <c:ptCount val="1"/>
                <c:pt idx="0">
                  <c:v>EJC Savings</c:v>
                </c:pt>
              </c:strCache>
            </c:strRef>
          </c:tx>
          <c:spPr>
            <a:solidFill>
              <a:schemeClr val="tx2"/>
            </a:solidFill>
            <a:ln w="28575" cap="rnd">
              <a:noFill/>
              <a:prstDash val="solid"/>
              <a:round/>
            </a:ln>
            <a:effectLst/>
          </c:spPr>
          <c:invertIfNegative val="0"/>
          <c:dLbls>
            <c:delete val="1"/>
          </c:dLbls>
          <c:cat>
            <c:numRef>
              <c:f>'EJC Savings Rate Analysis SQFT'!$I$248:$I$254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Rate Analysis SQFT'!$J$248:$J$254</c:f>
              <c:numCache>
                <c:formatCode>_(* #,##0.0000_);_(* \(#,##0.0000\);_(* "-"??_);_(@_)</c:formatCode>
                <c:ptCount val="7"/>
                <c:pt idx="0">
                  <c:v>2.6042912457788887</c:v>
                </c:pt>
                <c:pt idx="1">
                  <c:v>2.4345210284857757</c:v>
                </c:pt>
                <c:pt idx="2">
                  <c:v>2.4145701484812188</c:v>
                </c:pt>
                <c:pt idx="3">
                  <c:v>1.6360572027094036</c:v>
                </c:pt>
                <c:pt idx="4">
                  <c:v>2.9578833219762002</c:v>
                </c:pt>
                <c:pt idx="5">
                  <c:v>2.3930788679701078</c:v>
                </c:pt>
                <c:pt idx="6">
                  <c:v>1.364174116228775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1-4430-9CF3-6C3578ACCF85}"/>
            </c:ext>
          </c:extLst>
        </c:ser>
        <c:ser>
          <c:idx val="4"/>
          <c:order val="1"/>
          <c:tx>
            <c:strRef>
              <c:f>'EJC Savings Rate Analysis SQFT'!$K$247</c:f>
              <c:strCache>
                <c:ptCount val="1"/>
                <c:pt idx="0">
                  <c:v>Non-EJC Savings</c:v>
                </c:pt>
              </c:strCache>
            </c:strRef>
          </c:tx>
          <c:spPr>
            <a:solidFill>
              <a:schemeClr val="accent2"/>
            </a:solidFill>
            <a:ln w="9525" cap="rnd">
              <a:solidFill>
                <a:schemeClr val="tx2"/>
              </a:solidFill>
              <a:prstDash val="solid"/>
              <a:round/>
            </a:ln>
            <a:effectLst/>
          </c:spPr>
          <c:invertIfNegative val="0"/>
          <c:dLbls>
            <c:delete val="1"/>
          </c:dLbls>
          <c:cat>
            <c:numRef>
              <c:f>'EJC Savings Rate Analysis SQFT'!$I$248:$I$254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Savings Rate Analysis SQFT'!$K$248:$K$254</c:f>
              <c:numCache>
                <c:formatCode>_(* #,##0.0000_);_(* \(#,##0.0000\);_(* "-"??_);_(@_)</c:formatCode>
                <c:ptCount val="7"/>
                <c:pt idx="0">
                  <c:v>1.5928692309217136</c:v>
                </c:pt>
                <c:pt idx="1">
                  <c:v>1.4132612071551787</c:v>
                </c:pt>
                <c:pt idx="2">
                  <c:v>1.4519430251906591</c:v>
                </c:pt>
                <c:pt idx="3">
                  <c:v>1.0510858665249612</c:v>
                </c:pt>
                <c:pt idx="4">
                  <c:v>2.0713316722947481</c:v>
                </c:pt>
                <c:pt idx="5">
                  <c:v>1.6866482312459423</c:v>
                </c:pt>
                <c:pt idx="6">
                  <c:v>0.93210216408403901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81-4430-9CF3-6C3578ACCF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373895"/>
        <c:axId val="89371375"/>
      </c:barChart>
      <c:catAx>
        <c:axId val="89373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1375"/>
        <c:crosses val="autoZero"/>
        <c:auto val="1"/>
        <c:lblAlgn val="ctr"/>
        <c:lblOffset val="100"/>
        <c:noMultiLvlLbl val="0"/>
      </c:catAx>
      <c:valAx>
        <c:axId val="8937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CCF Savings per 1,000 SQFT (Residential)</a:t>
                </a:r>
              </a:p>
            </c:rich>
          </c:tx>
          <c:layout>
            <c:manualLayout>
              <c:xMode val="edge"/>
              <c:yMode val="edge"/>
              <c:x val="0"/>
              <c:y val="0.135827875917159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373895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947221899036001"/>
          <c:y val="0.94263593139078827"/>
          <c:w val="0.60111118431473709"/>
          <c:h val="5.7364068609211741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Avangrid Participation</a:t>
            </a:r>
          </a:p>
        </c:rich>
      </c:tx>
      <c:layout>
        <c:manualLayout>
          <c:xMode val="edge"/>
          <c:yMode val="edge"/>
          <c:x val="0.346605719979987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19268765935882"/>
          <c:y val="6.5157686498105827E-2"/>
          <c:w val="0.87080731234064124"/>
          <c:h val="0.81428795059388404"/>
        </c:manualLayout>
      </c:layout>
      <c:lineChart>
        <c:grouping val="standard"/>
        <c:varyColors val="0"/>
        <c:ser>
          <c:idx val="3"/>
          <c:order val="0"/>
          <c:tx>
            <c:strRef>
              <c:f>'EJC Partic Share Analysis'!$J$86</c:f>
              <c:strCache>
                <c:ptCount val="1"/>
                <c:pt idx="0">
                  <c:v>HES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'EJC Partic Share Analysis'!$I$87:$I$93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Partic Share Analysis'!$J$87:$J$93</c:f>
              <c:numCache>
                <c:formatCode>0%</c:formatCode>
                <c:ptCount val="7"/>
                <c:pt idx="0">
                  <c:v>0.37796846936738998</c:v>
                </c:pt>
                <c:pt idx="1">
                  <c:v>0.40108267716535001</c:v>
                </c:pt>
                <c:pt idx="2">
                  <c:v>0.40571295866232998</c:v>
                </c:pt>
                <c:pt idx="3">
                  <c:v>0.40442167700187998</c:v>
                </c:pt>
                <c:pt idx="4">
                  <c:v>0.3791304347826</c:v>
                </c:pt>
                <c:pt idx="5">
                  <c:v>0.38543371522094</c:v>
                </c:pt>
                <c:pt idx="6">
                  <c:v>0.38949629051151002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F0-4284-9396-4EE8C06249AD}"/>
            </c:ext>
          </c:extLst>
        </c:ser>
        <c:ser>
          <c:idx val="0"/>
          <c:order val="1"/>
          <c:tx>
            <c:strRef>
              <c:f>'EJC Partic Share Analysis'!$K$86</c:f>
              <c:strCache>
                <c:ptCount val="1"/>
                <c:pt idx="0">
                  <c:v>HES-IE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'EJC Partic Share Analysis'!$I$87:$I$93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Partic Share Analysis'!$K$87:$K$93</c:f>
              <c:numCache>
                <c:formatCode>0%</c:formatCode>
                <c:ptCount val="7"/>
                <c:pt idx="0">
                  <c:v>0.85693950177934997</c:v>
                </c:pt>
                <c:pt idx="1">
                  <c:v>0.77720084965777003</c:v>
                </c:pt>
                <c:pt idx="2">
                  <c:v>0.83894853757867005</c:v>
                </c:pt>
                <c:pt idx="3">
                  <c:v>0.81052631578946999</c:v>
                </c:pt>
                <c:pt idx="4">
                  <c:v>0.78274268104776001</c:v>
                </c:pt>
                <c:pt idx="5">
                  <c:v>0.77722392638035998</c:v>
                </c:pt>
                <c:pt idx="6">
                  <c:v>0.75195618153363997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F0-4284-9396-4EE8C06249AD}"/>
            </c:ext>
          </c:extLst>
        </c:ser>
        <c:ser>
          <c:idx val="1"/>
          <c:order val="3"/>
          <c:tx>
            <c:strRef>
              <c:f>'EJC Partic Share Analysis'!$M$86</c:f>
              <c:strCache>
                <c:ptCount val="1"/>
                <c:pt idx="0">
                  <c:v>HES, HES-IE, Multifamily, Multifamily IE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'EJC Partic Share Analysis'!$I$87:$I$93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  <c:extLst xmlns:c15="http://schemas.microsoft.com/office/drawing/2012/chart"/>
            </c:numRef>
          </c:cat>
          <c:val>
            <c:numRef>
              <c:f>'EJC Partic Share Analysis'!$M$87:$M$93</c:f>
              <c:numCache>
                <c:formatCode>0%</c:formatCode>
                <c:ptCount val="7"/>
                <c:pt idx="0">
                  <c:v>0.59679167569910996</c:v>
                </c:pt>
                <c:pt idx="1">
                  <c:v>0.59306107697867005</c:v>
                </c:pt>
                <c:pt idx="2">
                  <c:v>0.57271300128442004</c:v>
                </c:pt>
                <c:pt idx="3">
                  <c:v>0.51580796252926997</c:v>
                </c:pt>
                <c:pt idx="4">
                  <c:v>0.50093808630393</c:v>
                </c:pt>
                <c:pt idx="5">
                  <c:v>0.52484143763212998</c:v>
                </c:pt>
                <c:pt idx="6">
                  <c:v>0.51132561132561005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FCF0-4284-9396-4EE8C0624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040335"/>
        <c:axId val="522038175"/>
        <c:extLst>
          <c:ext xmlns:c15="http://schemas.microsoft.com/office/drawing/2012/chart" uri="{02D57815-91ED-43cb-92C2-25804820EDAC}">
            <c15:filteredLineSeries>
              <c15:ser>
                <c:idx val="4"/>
                <c:order val="2"/>
                <c:tx>
                  <c:strRef>
                    <c:extLst>
                      <c:ext uri="{02D57815-91ED-43cb-92C2-25804820EDAC}">
                        <c15:formulaRef>
                          <c15:sqref>'EJC Partic Share Analysis'!$L$86</c15:sqref>
                        </c15:formulaRef>
                      </c:ext>
                    </c:extLst>
                    <c:strCache>
                      <c:ptCount val="1"/>
                      <c:pt idx="0">
                        <c:v>HES+HES-IE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'EJC Partic Share Analysis'!$I$87:$I$93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'EJC Partic Share Analysis'!$L$87:$L$93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0.59679167569910996</c:v>
                      </c:pt>
                      <c:pt idx="1">
                        <c:v>0.59306107697867005</c:v>
                      </c:pt>
                      <c:pt idx="2">
                        <c:v>0.57271300128442004</c:v>
                      </c:pt>
                      <c:pt idx="3">
                        <c:v>0.51160944631870997</c:v>
                      </c:pt>
                      <c:pt idx="4">
                        <c:v>0.49658110077345002</c:v>
                      </c:pt>
                      <c:pt idx="5">
                        <c:v>0.52174493062965999</c:v>
                      </c:pt>
                      <c:pt idx="6">
                        <c:v>0.51015889554571003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CF0-4284-9396-4EE8C06249AD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Partic Share Analysis'!$N$86</c15:sqref>
                        </c15:formulaRef>
                      </c:ext>
                    </c:extLst>
                    <c:strCache>
                      <c:ptCount val="1"/>
                      <c:pt idx="0">
                        <c:v>All Residential</c:v>
                      </c:pt>
                    </c:strCache>
                  </c:strRef>
                </c:tx>
                <c:spPr>
                  <a:ln w="2857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Partic Share Analysis'!$I$87:$I$93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Partic Share Analysis'!$N$87:$N$93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0.58096661684105</c:v>
                      </c:pt>
                      <c:pt idx="1">
                        <c:v>0.58044875408727004</c:v>
                      </c:pt>
                      <c:pt idx="2">
                        <c:v>0.56462308837460995</c:v>
                      </c:pt>
                      <c:pt idx="3">
                        <c:v>0.50545582541358003</c:v>
                      </c:pt>
                      <c:pt idx="4">
                        <c:v>0.49532029950083001</c:v>
                      </c:pt>
                      <c:pt idx="5">
                        <c:v>0.51262564354008</c:v>
                      </c:pt>
                      <c:pt idx="6">
                        <c:v>0.50857435372408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CF0-4284-9396-4EE8C06249AD}"/>
                  </c:ext>
                </c:extLst>
              </c15:ser>
            </c15:filteredLineSeries>
          </c:ext>
        </c:extLst>
      </c:lineChart>
      <c:catAx>
        <c:axId val="52204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038175"/>
        <c:crosses val="autoZero"/>
        <c:auto val="1"/>
        <c:lblAlgn val="ctr"/>
        <c:lblOffset val="100"/>
        <c:noMultiLvlLbl val="0"/>
      </c:catAx>
      <c:valAx>
        <c:axId val="5220381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EJ Participation Share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04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1757942844120913E-2"/>
          <c:y val="0.95775060212407626"/>
          <c:w val="0.89539707492984599"/>
          <c:h val="4.0593801114056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Eversource Participation </a:t>
            </a:r>
          </a:p>
        </c:rich>
      </c:tx>
      <c:layout>
        <c:manualLayout>
          <c:xMode val="edge"/>
          <c:yMode val="edge"/>
          <c:x val="0.320442598740440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23996195983222"/>
          <c:y val="6.1416647578134677E-2"/>
          <c:w val="0.87620667334220703"/>
          <c:h val="0.81534959920311223"/>
        </c:manualLayout>
      </c:layout>
      <c:lineChart>
        <c:grouping val="standard"/>
        <c:varyColors val="0"/>
        <c:ser>
          <c:idx val="2"/>
          <c:order val="0"/>
          <c:tx>
            <c:strRef>
              <c:f>'EJC Partic Share Analysis'!$T$88</c:f>
              <c:strCache>
                <c:ptCount val="1"/>
                <c:pt idx="0">
                  <c:v>HES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5.1373164263864624E-2"/>
                  <c:y val="5.275723338991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94506909531385E-2"/>
                      <c:h val="4.88822882205607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3FA-491B-9B1B-4431985BB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'EJC Partic Share Analysis'!$S$89:$S$95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Partic Share Analysis'!$T$89:$T$95</c:f>
              <c:numCache>
                <c:formatCode>0%</c:formatCode>
                <c:ptCount val="7"/>
                <c:pt idx="0">
                  <c:v>0.25089189413424001</c:v>
                </c:pt>
                <c:pt idx="1">
                  <c:v>0.26313973548016001</c:v>
                </c:pt>
                <c:pt idx="2">
                  <c:v>0.28682375783248998</c:v>
                </c:pt>
                <c:pt idx="3">
                  <c:v>0.27468454954556998</c:v>
                </c:pt>
                <c:pt idx="4">
                  <c:v>0.28310475970957</c:v>
                </c:pt>
                <c:pt idx="5">
                  <c:v>0.29225057519346997</c:v>
                </c:pt>
                <c:pt idx="6">
                  <c:v>0.29764248573879998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FA-491B-9B1B-4431985BB465}"/>
            </c:ext>
          </c:extLst>
        </c:ser>
        <c:ser>
          <c:idx val="5"/>
          <c:order val="1"/>
          <c:tx>
            <c:strRef>
              <c:f>'EJC Partic Share Analysis'!$U$88</c:f>
              <c:strCache>
                <c:ptCount val="1"/>
                <c:pt idx="0">
                  <c:v>HES-IE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'EJC Partic Share Analysis'!$S$89:$S$95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'EJC Partic Share Analysis'!$U$89:$U$95</c:f>
              <c:numCache>
                <c:formatCode>0%</c:formatCode>
                <c:ptCount val="7"/>
                <c:pt idx="0">
                  <c:v>0.64319727891155998</c:v>
                </c:pt>
                <c:pt idx="1">
                  <c:v>0.68869565217391004</c:v>
                </c:pt>
                <c:pt idx="2">
                  <c:v>0.67074663402692003</c:v>
                </c:pt>
                <c:pt idx="3">
                  <c:v>0.63180571876224001</c:v>
                </c:pt>
                <c:pt idx="4">
                  <c:v>0.62789189189188999</c:v>
                </c:pt>
                <c:pt idx="5">
                  <c:v>0.62599126072179001</c:v>
                </c:pt>
                <c:pt idx="6">
                  <c:v>0.56663524976436996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FA-491B-9B1B-4431985BB465}"/>
            </c:ext>
          </c:extLst>
        </c:ser>
        <c:ser>
          <c:idx val="0"/>
          <c:order val="3"/>
          <c:tx>
            <c:strRef>
              <c:f>'EJC Partic Share Analysis'!$W$88</c:f>
              <c:strCache>
                <c:ptCount val="1"/>
                <c:pt idx="0">
                  <c:v>HES, HES-IE, Multifamily, Multifamily IE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'EJC Partic Share Analysis'!$S$89:$S$95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  <c:extLst xmlns:c15="http://schemas.microsoft.com/office/drawing/2012/chart"/>
            </c:numRef>
          </c:cat>
          <c:val>
            <c:numRef>
              <c:f>'EJC Partic Share Analysis'!$W$89:$W$95</c:f>
              <c:numCache>
                <c:formatCode>0%</c:formatCode>
                <c:ptCount val="7"/>
                <c:pt idx="0">
                  <c:v>0.37901214036254</c:v>
                </c:pt>
                <c:pt idx="1">
                  <c:v>0.41009557945040997</c:v>
                </c:pt>
                <c:pt idx="2">
                  <c:v>0.38792102206736001</c:v>
                </c:pt>
                <c:pt idx="3">
                  <c:v>0.34562667797088997</c:v>
                </c:pt>
                <c:pt idx="4">
                  <c:v>0.35918789952281999</c:v>
                </c:pt>
                <c:pt idx="5">
                  <c:v>0.37579042457091</c:v>
                </c:pt>
                <c:pt idx="6">
                  <c:v>0.35626263026507998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D3FA-491B-9B1B-4431985BB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3628256"/>
        <c:axId val="2123631136"/>
        <c:extLst>
          <c:ext xmlns:c15="http://schemas.microsoft.com/office/drawing/2012/chart" uri="{02D57815-91ED-43cb-92C2-25804820EDAC}">
            <c15:filteredLineSeries>
              <c15:ser>
                <c:idx val="6"/>
                <c:order val="2"/>
                <c:tx>
                  <c:strRef>
                    <c:extLst>
                      <c:ext uri="{02D57815-91ED-43cb-92C2-25804820EDAC}">
                        <c15:formulaRef>
                          <c15:sqref>'EJC Partic Share Analysis'!$V$88</c15:sqref>
                        </c15:formulaRef>
                      </c:ext>
                    </c:extLst>
                    <c:strCache>
                      <c:ptCount val="1"/>
                      <c:pt idx="0">
                        <c:v>HES+HES-IE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'EJC Partic Share Analysis'!$S$89:$S$95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'EJC Partic Share Analysis'!$V$89:$V$95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0.37952378296993999</c:v>
                      </c:pt>
                      <c:pt idx="1">
                        <c:v>0.41037984204588002</c:v>
                      </c:pt>
                      <c:pt idx="2">
                        <c:v>0.38855734302022998</c:v>
                      </c:pt>
                      <c:pt idx="3">
                        <c:v>0.34034279130058998</c:v>
                      </c:pt>
                      <c:pt idx="4">
                        <c:v>0.35565767323353997</c:v>
                      </c:pt>
                      <c:pt idx="5">
                        <c:v>0.37375014820377001</c:v>
                      </c:pt>
                      <c:pt idx="6">
                        <c:v>0.35446364577526002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D3FA-491B-9B1B-4431985BB465}"/>
                  </c:ext>
                </c:extLst>
              </c15:ser>
            </c15:filteredLineSeries>
            <c15:filteredLine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Partic Share Analysis'!$X$88</c15:sqref>
                        </c15:formulaRef>
                      </c:ext>
                    </c:extLst>
                    <c:strCache>
                      <c:ptCount val="1"/>
                      <c:pt idx="0">
                        <c:v>All Residential</c:v>
                      </c:pt>
                    </c:strCache>
                  </c:strRef>
                </c:tx>
                <c:spPr>
                  <a:ln w="2857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"/>
                    <c:layout>
                      <c:manualLayout>
                        <c:x val="-3.218782549981529E-2"/>
                        <c:y val="3.295502093746640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D3FA-491B-9B1B-4431985BB465}"/>
                      </c:ext>
                    </c:extLst>
                  </c:dLbl>
                  <c:dLbl>
                    <c:idx val="5"/>
                    <c:layout>
                      <c:manualLayout>
                        <c:x val="-3.4925756264444975E-2"/>
                        <c:y val="2.903180415919672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D3FA-491B-9B1B-4431985BB465}"/>
                      </c:ext>
                    </c:extLst>
                  </c:dLbl>
                  <c:dLbl>
                    <c:idx val="6"/>
                    <c:layout>
                      <c:manualLayout>
                        <c:x val="-3.7663687029074563E-2"/>
                        <c:y val="3.29550209374665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D3FA-491B-9B1B-4431985BB46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Partic Share Analysis'!$S$89:$S$95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'EJC Partic Share Analysis'!$X$89:$X$95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0.31906028125769997</c:v>
                      </c:pt>
                      <c:pt idx="1">
                        <c:v>0.34581647515779002</c:v>
                      </c:pt>
                      <c:pt idx="2">
                        <c:v>0.33541214750541998</c:v>
                      </c:pt>
                      <c:pt idx="3">
                        <c:v>0.30775442288397997</c:v>
                      </c:pt>
                      <c:pt idx="4">
                        <c:v>0.30986613782845002</c:v>
                      </c:pt>
                      <c:pt idx="5">
                        <c:v>0.31056851185195999</c:v>
                      </c:pt>
                      <c:pt idx="6">
                        <c:v>0.29894267993173002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3FA-491B-9B1B-4431985BB465}"/>
                  </c:ext>
                </c:extLst>
              </c15:ser>
            </c15:filteredLineSeries>
          </c:ext>
        </c:extLst>
      </c:lineChart>
      <c:catAx>
        <c:axId val="21236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631136"/>
        <c:crosses val="autoZero"/>
        <c:auto val="1"/>
        <c:lblAlgn val="ctr"/>
        <c:lblOffset val="100"/>
        <c:noMultiLvlLbl val="0"/>
      </c:catAx>
      <c:valAx>
        <c:axId val="21236311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EJ Participation Share (Residential)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6282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915986124889454E-2"/>
          <c:y val="0.9455262321955199"/>
          <c:w val="0.9"/>
          <c:h val="5.4473650673844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D0C4B-6917-4BF7-A663-F5966B35F0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ED2A7E-0D7C-4432-95BE-5A344085EEB6}">
      <dgm:prSet phldrT="[Text]" custT="1"/>
      <dgm:spPr/>
      <dgm:t>
        <a:bodyPr/>
        <a:lstStyle/>
        <a:p>
          <a:pPr algn="ctr"/>
          <a:r>
            <a:rPr lang="en-GB" sz="2000" u="sng" dirty="0"/>
            <a:t>Participation Share</a:t>
          </a:r>
        </a:p>
      </dgm:t>
    </dgm:pt>
    <dgm:pt modelId="{45272A7C-641B-4C63-A981-662849F6B280}" type="parTrans" cxnId="{2C92611A-16D4-42EB-9DC6-750F67671629}">
      <dgm:prSet/>
      <dgm:spPr/>
      <dgm:t>
        <a:bodyPr/>
        <a:lstStyle/>
        <a:p>
          <a:endParaRPr lang="en-GB" sz="2000"/>
        </a:p>
      </dgm:t>
    </dgm:pt>
    <dgm:pt modelId="{58B15601-93C3-4008-BB71-8036DD22D2A8}" type="sibTrans" cxnId="{2C92611A-16D4-42EB-9DC6-750F67671629}">
      <dgm:prSet/>
      <dgm:spPr/>
      <dgm:t>
        <a:bodyPr/>
        <a:lstStyle/>
        <a:p>
          <a:endParaRPr lang="en-GB" sz="2000"/>
        </a:p>
      </dgm:t>
    </dgm:pt>
    <dgm:pt modelId="{BF0ADDB9-4BCD-480C-8CED-244762332036}">
      <dgm:prSet phldrT="[Text]" custT="1"/>
      <dgm:spPr/>
      <dgm:t>
        <a:bodyPr/>
        <a:lstStyle/>
        <a:p>
          <a:pPr algn="l"/>
          <a:r>
            <a:rPr lang="en-GB" sz="1600" dirty="0"/>
            <a:t>Percent of participants that are located in an EJC area</a:t>
          </a:r>
          <a:br>
            <a:rPr lang="en-GB" sz="1600" dirty="0"/>
          </a:br>
          <a:endParaRPr lang="en-GB" sz="1600" dirty="0"/>
        </a:p>
      </dgm:t>
    </dgm:pt>
    <dgm:pt modelId="{AA6608D7-905F-438E-AE9D-C0D504CCE236}" type="parTrans" cxnId="{581BF6A9-3E8A-447D-9CFF-B7E70DBE5B7B}">
      <dgm:prSet/>
      <dgm:spPr/>
      <dgm:t>
        <a:bodyPr/>
        <a:lstStyle/>
        <a:p>
          <a:endParaRPr lang="en-GB" sz="2000"/>
        </a:p>
      </dgm:t>
    </dgm:pt>
    <dgm:pt modelId="{82B610B2-CD1D-4012-9D82-380E2E2AC5DA}" type="sibTrans" cxnId="{581BF6A9-3E8A-447D-9CFF-B7E70DBE5B7B}">
      <dgm:prSet/>
      <dgm:spPr/>
      <dgm:t>
        <a:bodyPr/>
        <a:lstStyle/>
        <a:p>
          <a:endParaRPr lang="en-GB" sz="2000"/>
        </a:p>
      </dgm:t>
    </dgm:pt>
    <dgm:pt modelId="{0D072CB4-A865-4B91-B65C-7D80C6FFDCD9}">
      <dgm:prSet phldrT="[Text]" custT="1"/>
      <dgm:spPr/>
      <dgm:t>
        <a:bodyPr/>
        <a:lstStyle/>
        <a:p>
          <a:pPr algn="l"/>
          <a:r>
            <a:rPr lang="en-GB" sz="1600" dirty="0"/>
            <a:t>= #EJC Participants / #Participants</a:t>
          </a:r>
        </a:p>
      </dgm:t>
    </dgm:pt>
    <dgm:pt modelId="{DF1E4825-AC6E-4989-B020-910797164367}" type="parTrans" cxnId="{8F79DB98-9C95-4852-B802-8917D924AE25}">
      <dgm:prSet/>
      <dgm:spPr/>
      <dgm:t>
        <a:bodyPr/>
        <a:lstStyle/>
        <a:p>
          <a:endParaRPr lang="en-GB" sz="2000"/>
        </a:p>
      </dgm:t>
    </dgm:pt>
    <dgm:pt modelId="{6AADC785-614F-4F7E-B36C-CA2EB3644775}" type="sibTrans" cxnId="{8F79DB98-9C95-4852-B802-8917D924AE25}">
      <dgm:prSet/>
      <dgm:spPr/>
      <dgm:t>
        <a:bodyPr/>
        <a:lstStyle/>
        <a:p>
          <a:endParaRPr lang="en-GB" sz="2000"/>
        </a:p>
      </dgm:t>
    </dgm:pt>
    <dgm:pt modelId="{ADE631DD-448F-4546-BDDD-91CF62122FF6}">
      <dgm:prSet phldrT="[Text]" custT="1"/>
      <dgm:spPr/>
      <dgm:t>
        <a:bodyPr/>
        <a:lstStyle/>
        <a:p>
          <a:pPr algn="ctr"/>
          <a:r>
            <a:rPr lang="en-GB" sz="2000" u="sng" dirty="0"/>
            <a:t>Savings Share</a:t>
          </a:r>
        </a:p>
      </dgm:t>
    </dgm:pt>
    <dgm:pt modelId="{715065EF-7DD6-4644-9DD5-9D6BC72DAF91}" type="parTrans" cxnId="{87C4AD26-10D0-4E47-81A1-10D37F514BE5}">
      <dgm:prSet/>
      <dgm:spPr/>
      <dgm:t>
        <a:bodyPr/>
        <a:lstStyle/>
        <a:p>
          <a:endParaRPr lang="en-GB" sz="2000"/>
        </a:p>
      </dgm:t>
    </dgm:pt>
    <dgm:pt modelId="{B27CEBD7-FB38-4B17-ABEA-4F39A634445E}" type="sibTrans" cxnId="{87C4AD26-10D0-4E47-81A1-10D37F514BE5}">
      <dgm:prSet/>
      <dgm:spPr/>
      <dgm:t>
        <a:bodyPr/>
        <a:lstStyle/>
        <a:p>
          <a:endParaRPr lang="en-GB" sz="2000"/>
        </a:p>
      </dgm:t>
    </dgm:pt>
    <dgm:pt modelId="{F6FB8BCD-24F7-488B-9E32-CFD12CBA1437}">
      <dgm:prSet phldrT="[Text]" custT="1"/>
      <dgm:spPr/>
      <dgm:t>
        <a:bodyPr/>
        <a:lstStyle/>
        <a:p>
          <a:pPr algn="l"/>
          <a:r>
            <a:rPr lang="en-GB" sz="1600" dirty="0"/>
            <a:t>Percent of energy savings that are located in an EJC area</a:t>
          </a:r>
          <a:br>
            <a:rPr lang="en-GB" sz="1600" dirty="0"/>
          </a:br>
          <a:endParaRPr lang="en-GB" sz="1600" dirty="0"/>
        </a:p>
      </dgm:t>
    </dgm:pt>
    <dgm:pt modelId="{8943C644-5375-44BF-8252-9A1B4BFE0B1A}" type="parTrans" cxnId="{A2E5F2B6-ACE8-4A20-A073-EC21C6B79952}">
      <dgm:prSet/>
      <dgm:spPr/>
      <dgm:t>
        <a:bodyPr/>
        <a:lstStyle/>
        <a:p>
          <a:endParaRPr lang="en-GB" sz="2000"/>
        </a:p>
      </dgm:t>
    </dgm:pt>
    <dgm:pt modelId="{DE164FE2-90BE-47CB-B1AC-24AD68129174}" type="sibTrans" cxnId="{A2E5F2B6-ACE8-4A20-A073-EC21C6B79952}">
      <dgm:prSet/>
      <dgm:spPr/>
      <dgm:t>
        <a:bodyPr/>
        <a:lstStyle/>
        <a:p>
          <a:endParaRPr lang="en-GB" sz="2000"/>
        </a:p>
      </dgm:t>
    </dgm:pt>
    <dgm:pt modelId="{C5A36CE7-7CCD-4148-919D-1936CDD2B38F}">
      <dgm:prSet phldrT="[Text]" custT="1"/>
      <dgm:spPr/>
      <dgm:t>
        <a:bodyPr/>
        <a:lstStyle/>
        <a:p>
          <a:pPr algn="l"/>
          <a:r>
            <a:rPr lang="en-GB" sz="1600" dirty="0"/>
            <a:t>= Sum(EJC savings) / Sum(All savings)</a:t>
          </a:r>
        </a:p>
      </dgm:t>
    </dgm:pt>
    <dgm:pt modelId="{A3EE8403-5661-4E66-B8A8-9BE9351B7374}" type="parTrans" cxnId="{F5D5FD62-E441-4F9C-8073-91462EA6B99B}">
      <dgm:prSet/>
      <dgm:spPr/>
      <dgm:t>
        <a:bodyPr/>
        <a:lstStyle/>
        <a:p>
          <a:endParaRPr lang="en-GB" sz="2000"/>
        </a:p>
      </dgm:t>
    </dgm:pt>
    <dgm:pt modelId="{4153868C-D884-4E97-B29E-7911501E2187}" type="sibTrans" cxnId="{F5D5FD62-E441-4F9C-8073-91462EA6B99B}">
      <dgm:prSet/>
      <dgm:spPr/>
      <dgm:t>
        <a:bodyPr/>
        <a:lstStyle/>
        <a:p>
          <a:endParaRPr lang="en-GB" sz="2000"/>
        </a:p>
      </dgm:t>
    </dgm:pt>
    <dgm:pt modelId="{AB3D1048-8AC2-46C9-94CE-C674671F0A4B}">
      <dgm:prSet phldrT="[Text]" custT="1"/>
      <dgm:spPr/>
      <dgm:t>
        <a:bodyPr/>
        <a:lstStyle/>
        <a:p>
          <a:pPr algn="ctr"/>
          <a:r>
            <a:rPr lang="en-GB" sz="2000" u="sng" dirty="0"/>
            <a:t>Incentives Share</a:t>
          </a:r>
        </a:p>
      </dgm:t>
    </dgm:pt>
    <dgm:pt modelId="{34D4E328-9C65-4293-A973-68E74FFC2F85}" type="parTrans" cxnId="{0E24EB00-0497-4080-A036-0A7F110CE77F}">
      <dgm:prSet/>
      <dgm:spPr/>
      <dgm:t>
        <a:bodyPr/>
        <a:lstStyle/>
        <a:p>
          <a:endParaRPr lang="en-GB" sz="2000"/>
        </a:p>
      </dgm:t>
    </dgm:pt>
    <dgm:pt modelId="{493F2631-A007-4E20-B591-F14D743A8DFD}" type="sibTrans" cxnId="{0E24EB00-0497-4080-A036-0A7F110CE77F}">
      <dgm:prSet/>
      <dgm:spPr/>
      <dgm:t>
        <a:bodyPr/>
        <a:lstStyle/>
        <a:p>
          <a:endParaRPr lang="en-GB" sz="2000"/>
        </a:p>
      </dgm:t>
    </dgm:pt>
    <dgm:pt modelId="{DF9BF4CA-AA1E-4E97-A151-86D2CA9B263E}">
      <dgm:prSet phldrT="[Text]" custT="1"/>
      <dgm:spPr/>
      <dgm:t>
        <a:bodyPr/>
        <a:lstStyle/>
        <a:p>
          <a:pPr algn="l"/>
          <a:r>
            <a:rPr lang="en-GB" sz="1600"/>
            <a:t>Percent of incentives that are located in an EJC area</a:t>
          </a:r>
          <a:br>
            <a:rPr lang="en-GB" sz="1600"/>
          </a:br>
          <a:endParaRPr lang="en-GB" sz="1600"/>
        </a:p>
      </dgm:t>
    </dgm:pt>
    <dgm:pt modelId="{C4AB8B97-1C6A-4211-A753-521A2EEC0E17}" type="parTrans" cxnId="{757DA393-CA6B-4838-A5C3-8B77BBA459F5}">
      <dgm:prSet/>
      <dgm:spPr/>
      <dgm:t>
        <a:bodyPr/>
        <a:lstStyle/>
        <a:p>
          <a:endParaRPr lang="en-GB" sz="2000"/>
        </a:p>
      </dgm:t>
    </dgm:pt>
    <dgm:pt modelId="{079CCC64-70EA-4B08-ACE2-31C74A3A3FEF}" type="sibTrans" cxnId="{757DA393-CA6B-4838-A5C3-8B77BBA459F5}">
      <dgm:prSet/>
      <dgm:spPr/>
      <dgm:t>
        <a:bodyPr/>
        <a:lstStyle/>
        <a:p>
          <a:endParaRPr lang="en-GB" sz="2000"/>
        </a:p>
      </dgm:t>
    </dgm:pt>
    <dgm:pt modelId="{926450F1-74D8-4D3A-8816-CD91DB86A2F3}">
      <dgm:prSet phldrT="[Text]" custT="1"/>
      <dgm:spPr/>
      <dgm:t>
        <a:bodyPr/>
        <a:lstStyle/>
        <a:p>
          <a:pPr algn="l"/>
          <a:r>
            <a:rPr lang="en-GB" sz="1600" dirty="0"/>
            <a:t>= Sum(EJC $) / Sum(All $)</a:t>
          </a:r>
        </a:p>
      </dgm:t>
    </dgm:pt>
    <dgm:pt modelId="{4897CCED-82F0-4A3D-9C04-404A23C0C75E}" type="parTrans" cxnId="{27B6C21D-1FCF-409C-A2EA-5175D0703255}">
      <dgm:prSet/>
      <dgm:spPr/>
      <dgm:t>
        <a:bodyPr/>
        <a:lstStyle/>
        <a:p>
          <a:endParaRPr lang="en-GB" sz="2000"/>
        </a:p>
      </dgm:t>
    </dgm:pt>
    <dgm:pt modelId="{0B58B33A-9F70-4446-8E0A-FC81B4E3FA75}" type="sibTrans" cxnId="{27B6C21D-1FCF-409C-A2EA-5175D0703255}">
      <dgm:prSet/>
      <dgm:spPr/>
      <dgm:t>
        <a:bodyPr/>
        <a:lstStyle/>
        <a:p>
          <a:endParaRPr lang="en-GB" sz="2000"/>
        </a:p>
      </dgm:t>
    </dgm:pt>
    <dgm:pt modelId="{E194D65D-385D-4D26-AEC5-FF9BA19285E8}" type="pres">
      <dgm:prSet presAssocID="{8CDD0C4B-6917-4BF7-A663-F5966B35F0CA}" presName="diagram" presStyleCnt="0">
        <dgm:presLayoutVars>
          <dgm:dir/>
          <dgm:resizeHandles val="exact"/>
        </dgm:presLayoutVars>
      </dgm:prSet>
      <dgm:spPr/>
    </dgm:pt>
    <dgm:pt modelId="{E19A45FC-C868-4563-BA37-756D9BEE1980}" type="pres">
      <dgm:prSet presAssocID="{9EED2A7E-0D7C-4432-95BE-5A344085EEB6}" presName="node" presStyleLbl="node1" presStyleIdx="0" presStyleCnt="3">
        <dgm:presLayoutVars>
          <dgm:bulletEnabled val="1"/>
        </dgm:presLayoutVars>
      </dgm:prSet>
      <dgm:spPr/>
    </dgm:pt>
    <dgm:pt modelId="{D04BEC73-66AF-45BE-81DF-9B918070356B}" type="pres">
      <dgm:prSet presAssocID="{58B15601-93C3-4008-BB71-8036DD22D2A8}" presName="sibTrans" presStyleCnt="0"/>
      <dgm:spPr/>
    </dgm:pt>
    <dgm:pt modelId="{4BFBD8A1-1ACD-4EB4-8676-12CA4CD4718E}" type="pres">
      <dgm:prSet presAssocID="{ADE631DD-448F-4546-BDDD-91CF62122FF6}" presName="node" presStyleLbl="node1" presStyleIdx="1" presStyleCnt="3" custLinFactNeighborX="23" custLinFactNeighborY="-568">
        <dgm:presLayoutVars>
          <dgm:bulletEnabled val="1"/>
        </dgm:presLayoutVars>
      </dgm:prSet>
      <dgm:spPr/>
    </dgm:pt>
    <dgm:pt modelId="{A9367F4E-CD26-4EDD-972B-61F489D27D82}" type="pres">
      <dgm:prSet presAssocID="{B27CEBD7-FB38-4B17-ABEA-4F39A634445E}" presName="sibTrans" presStyleCnt="0"/>
      <dgm:spPr/>
    </dgm:pt>
    <dgm:pt modelId="{4AC97424-B855-4BE8-B0D9-E8E10C9D6C34}" type="pres">
      <dgm:prSet presAssocID="{AB3D1048-8AC2-46C9-94CE-C674671F0A4B}" presName="node" presStyleLbl="node1" presStyleIdx="2" presStyleCnt="3">
        <dgm:presLayoutVars>
          <dgm:bulletEnabled val="1"/>
        </dgm:presLayoutVars>
      </dgm:prSet>
      <dgm:spPr/>
    </dgm:pt>
  </dgm:ptLst>
  <dgm:cxnLst>
    <dgm:cxn modelId="{0E24EB00-0497-4080-A036-0A7F110CE77F}" srcId="{8CDD0C4B-6917-4BF7-A663-F5966B35F0CA}" destId="{AB3D1048-8AC2-46C9-94CE-C674671F0A4B}" srcOrd="2" destOrd="0" parTransId="{34D4E328-9C65-4293-A973-68E74FFC2F85}" sibTransId="{493F2631-A007-4E20-B591-F14D743A8DFD}"/>
    <dgm:cxn modelId="{E87C8304-E98F-428A-98E9-5FDDC957B07D}" type="presOf" srcId="{8CDD0C4B-6917-4BF7-A663-F5966B35F0CA}" destId="{E194D65D-385D-4D26-AEC5-FF9BA19285E8}" srcOrd="0" destOrd="0" presId="urn:microsoft.com/office/officeart/2005/8/layout/default"/>
    <dgm:cxn modelId="{08CBE306-D7EF-4CAE-A9F7-89A72338C6A3}" type="presOf" srcId="{9EED2A7E-0D7C-4432-95BE-5A344085EEB6}" destId="{E19A45FC-C868-4563-BA37-756D9BEE1980}" srcOrd="0" destOrd="0" presId="urn:microsoft.com/office/officeart/2005/8/layout/default"/>
    <dgm:cxn modelId="{537FDD16-2E60-4B14-827C-CA442DECCA06}" type="presOf" srcId="{0D072CB4-A865-4B91-B65C-7D80C6FFDCD9}" destId="{E19A45FC-C868-4563-BA37-756D9BEE1980}" srcOrd="0" destOrd="2" presId="urn:microsoft.com/office/officeart/2005/8/layout/default"/>
    <dgm:cxn modelId="{2C92611A-16D4-42EB-9DC6-750F67671629}" srcId="{8CDD0C4B-6917-4BF7-A663-F5966B35F0CA}" destId="{9EED2A7E-0D7C-4432-95BE-5A344085EEB6}" srcOrd="0" destOrd="0" parTransId="{45272A7C-641B-4C63-A981-662849F6B280}" sibTransId="{58B15601-93C3-4008-BB71-8036DD22D2A8}"/>
    <dgm:cxn modelId="{27B6C21D-1FCF-409C-A2EA-5175D0703255}" srcId="{AB3D1048-8AC2-46C9-94CE-C674671F0A4B}" destId="{926450F1-74D8-4D3A-8816-CD91DB86A2F3}" srcOrd="1" destOrd="0" parTransId="{4897CCED-82F0-4A3D-9C04-404A23C0C75E}" sibTransId="{0B58B33A-9F70-4446-8E0A-FC81B4E3FA75}"/>
    <dgm:cxn modelId="{7DDEA220-1ED5-4EB3-8D3F-84DA4FF4F9F6}" type="presOf" srcId="{DF9BF4CA-AA1E-4E97-A151-86D2CA9B263E}" destId="{4AC97424-B855-4BE8-B0D9-E8E10C9D6C34}" srcOrd="0" destOrd="1" presId="urn:microsoft.com/office/officeart/2005/8/layout/default"/>
    <dgm:cxn modelId="{87C4AD26-10D0-4E47-81A1-10D37F514BE5}" srcId="{8CDD0C4B-6917-4BF7-A663-F5966B35F0CA}" destId="{ADE631DD-448F-4546-BDDD-91CF62122FF6}" srcOrd="1" destOrd="0" parTransId="{715065EF-7DD6-4644-9DD5-9D6BC72DAF91}" sibTransId="{B27CEBD7-FB38-4B17-ABEA-4F39A634445E}"/>
    <dgm:cxn modelId="{E2E4FF5B-1BBA-4141-AFA5-4A929BC54731}" type="presOf" srcId="{C5A36CE7-7CCD-4148-919D-1936CDD2B38F}" destId="{4BFBD8A1-1ACD-4EB4-8676-12CA4CD4718E}" srcOrd="0" destOrd="2" presId="urn:microsoft.com/office/officeart/2005/8/layout/default"/>
    <dgm:cxn modelId="{F5D5FD62-E441-4F9C-8073-91462EA6B99B}" srcId="{ADE631DD-448F-4546-BDDD-91CF62122FF6}" destId="{C5A36CE7-7CCD-4148-919D-1936CDD2B38F}" srcOrd="1" destOrd="0" parTransId="{A3EE8403-5661-4E66-B8A8-9BE9351B7374}" sibTransId="{4153868C-D884-4E97-B29E-7911501E2187}"/>
    <dgm:cxn modelId="{CD258968-C414-4BAE-8A06-FFBE48679E24}" type="presOf" srcId="{BF0ADDB9-4BCD-480C-8CED-244762332036}" destId="{E19A45FC-C868-4563-BA37-756D9BEE1980}" srcOrd="0" destOrd="1" presId="urn:microsoft.com/office/officeart/2005/8/layout/default"/>
    <dgm:cxn modelId="{60BD6557-297A-4AF4-B7EB-571B070A2D61}" type="presOf" srcId="{F6FB8BCD-24F7-488B-9E32-CFD12CBA1437}" destId="{4BFBD8A1-1ACD-4EB4-8676-12CA4CD4718E}" srcOrd="0" destOrd="1" presId="urn:microsoft.com/office/officeart/2005/8/layout/default"/>
    <dgm:cxn modelId="{757DA393-CA6B-4838-A5C3-8B77BBA459F5}" srcId="{AB3D1048-8AC2-46C9-94CE-C674671F0A4B}" destId="{DF9BF4CA-AA1E-4E97-A151-86D2CA9B263E}" srcOrd="0" destOrd="0" parTransId="{C4AB8B97-1C6A-4211-A753-521A2EEC0E17}" sibTransId="{079CCC64-70EA-4B08-ACE2-31C74A3A3FEF}"/>
    <dgm:cxn modelId="{8F79DB98-9C95-4852-B802-8917D924AE25}" srcId="{9EED2A7E-0D7C-4432-95BE-5A344085EEB6}" destId="{0D072CB4-A865-4B91-B65C-7D80C6FFDCD9}" srcOrd="1" destOrd="0" parTransId="{DF1E4825-AC6E-4989-B020-910797164367}" sibTransId="{6AADC785-614F-4F7E-B36C-CA2EB3644775}"/>
    <dgm:cxn modelId="{581BF6A9-3E8A-447D-9CFF-B7E70DBE5B7B}" srcId="{9EED2A7E-0D7C-4432-95BE-5A344085EEB6}" destId="{BF0ADDB9-4BCD-480C-8CED-244762332036}" srcOrd="0" destOrd="0" parTransId="{AA6608D7-905F-438E-AE9D-C0D504CCE236}" sibTransId="{82B610B2-CD1D-4012-9D82-380E2E2AC5DA}"/>
    <dgm:cxn modelId="{DADDFAB4-DE35-4DC0-BBFA-D8E815EA52B5}" type="presOf" srcId="{AB3D1048-8AC2-46C9-94CE-C674671F0A4B}" destId="{4AC97424-B855-4BE8-B0D9-E8E10C9D6C34}" srcOrd="0" destOrd="0" presId="urn:microsoft.com/office/officeart/2005/8/layout/default"/>
    <dgm:cxn modelId="{A2E5F2B6-ACE8-4A20-A073-EC21C6B79952}" srcId="{ADE631DD-448F-4546-BDDD-91CF62122FF6}" destId="{F6FB8BCD-24F7-488B-9E32-CFD12CBA1437}" srcOrd="0" destOrd="0" parTransId="{8943C644-5375-44BF-8252-9A1B4BFE0B1A}" sibTransId="{DE164FE2-90BE-47CB-B1AC-24AD68129174}"/>
    <dgm:cxn modelId="{626E03C2-5956-4296-8AB8-48503CDA48BE}" type="presOf" srcId="{926450F1-74D8-4D3A-8816-CD91DB86A2F3}" destId="{4AC97424-B855-4BE8-B0D9-E8E10C9D6C34}" srcOrd="0" destOrd="2" presId="urn:microsoft.com/office/officeart/2005/8/layout/default"/>
    <dgm:cxn modelId="{B32931E7-A764-4226-B29E-1E66D124C782}" type="presOf" srcId="{ADE631DD-448F-4546-BDDD-91CF62122FF6}" destId="{4BFBD8A1-1ACD-4EB4-8676-12CA4CD4718E}" srcOrd="0" destOrd="0" presId="urn:microsoft.com/office/officeart/2005/8/layout/default"/>
    <dgm:cxn modelId="{5C711DDA-B707-43F9-ACE1-3991DDC1263D}" type="presParOf" srcId="{E194D65D-385D-4D26-AEC5-FF9BA19285E8}" destId="{E19A45FC-C868-4563-BA37-756D9BEE1980}" srcOrd="0" destOrd="0" presId="urn:microsoft.com/office/officeart/2005/8/layout/default"/>
    <dgm:cxn modelId="{0FA9AE60-0F28-4EC6-862F-A4678503D56B}" type="presParOf" srcId="{E194D65D-385D-4D26-AEC5-FF9BA19285E8}" destId="{D04BEC73-66AF-45BE-81DF-9B918070356B}" srcOrd="1" destOrd="0" presId="urn:microsoft.com/office/officeart/2005/8/layout/default"/>
    <dgm:cxn modelId="{4678040A-46AA-4D7C-A48F-50FC79B2EDDC}" type="presParOf" srcId="{E194D65D-385D-4D26-AEC5-FF9BA19285E8}" destId="{4BFBD8A1-1ACD-4EB4-8676-12CA4CD4718E}" srcOrd="2" destOrd="0" presId="urn:microsoft.com/office/officeart/2005/8/layout/default"/>
    <dgm:cxn modelId="{80B9A9D0-BC21-49B8-9B8F-E2FDBF7E3290}" type="presParOf" srcId="{E194D65D-385D-4D26-AEC5-FF9BA19285E8}" destId="{A9367F4E-CD26-4EDD-972B-61F489D27D82}" srcOrd="3" destOrd="0" presId="urn:microsoft.com/office/officeart/2005/8/layout/default"/>
    <dgm:cxn modelId="{1117A35D-FD3E-4C45-891A-A51DFE4199ED}" type="presParOf" srcId="{E194D65D-385D-4D26-AEC5-FF9BA19285E8}" destId="{4AC97424-B855-4BE8-B0D9-E8E10C9D6C34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DD0C4B-6917-4BF7-A663-F5966B35F0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33541C-4436-4E7E-94AC-17ACE0C2160D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n-GB" sz="2000" u="sng" dirty="0"/>
            <a:t>Participation Rate</a:t>
          </a:r>
        </a:p>
      </dgm:t>
    </dgm:pt>
    <dgm:pt modelId="{0B651011-832E-4B5D-8EEE-857D2BCB1633}" type="parTrans" cxnId="{E58B1605-3032-44C9-8517-AE378D62131B}">
      <dgm:prSet/>
      <dgm:spPr/>
      <dgm:t>
        <a:bodyPr/>
        <a:lstStyle/>
        <a:p>
          <a:endParaRPr lang="en-GB" sz="1600"/>
        </a:p>
      </dgm:t>
    </dgm:pt>
    <dgm:pt modelId="{43D29FD7-37E5-4B3B-9D67-FA11556CB88D}" type="sibTrans" cxnId="{E58B1605-3032-44C9-8517-AE378D62131B}">
      <dgm:prSet/>
      <dgm:spPr/>
      <dgm:t>
        <a:bodyPr/>
        <a:lstStyle/>
        <a:p>
          <a:endParaRPr lang="en-GB" sz="1600"/>
        </a:p>
      </dgm:t>
    </dgm:pt>
    <dgm:pt modelId="{B679140C-FB3B-4A9A-9901-53370FCDE59A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GB" sz="1600" dirty="0"/>
            <a:t>Percent of households in EJC or non-EJC area that participated</a:t>
          </a:r>
          <a:br>
            <a:rPr lang="en-GB" sz="1600" dirty="0"/>
          </a:br>
          <a:endParaRPr lang="en-GB" sz="1600" dirty="0"/>
        </a:p>
      </dgm:t>
    </dgm:pt>
    <dgm:pt modelId="{31DE53B3-0425-474E-A48E-2B3FDCF6AFE2}" type="parTrans" cxnId="{7049FB75-81FE-4FCA-813A-3572EACD0BE8}">
      <dgm:prSet/>
      <dgm:spPr/>
      <dgm:t>
        <a:bodyPr/>
        <a:lstStyle/>
        <a:p>
          <a:endParaRPr lang="en-GB" sz="1600"/>
        </a:p>
      </dgm:t>
    </dgm:pt>
    <dgm:pt modelId="{8C38E994-DD5F-4034-BFFF-3336C5A914E9}" type="sibTrans" cxnId="{7049FB75-81FE-4FCA-813A-3572EACD0BE8}">
      <dgm:prSet/>
      <dgm:spPr/>
      <dgm:t>
        <a:bodyPr/>
        <a:lstStyle/>
        <a:p>
          <a:endParaRPr lang="en-GB" sz="1600"/>
        </a:p>
      </dgm:t>
    </dgm:pt>
    <dgm:pt modelId="{3D83FACC-006C-43D0-AEFB-58E95D9FAD08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GB" sz="1600" dirty="0"/>
            <a:t>= # Participants / #Households </a:t>
          </a:r>
          <a:br>
            <a:rPr lang="en-GB" sz="1600" dirty="0"/>
          </a:br>
          <a:r>
            <a:rPr lang="en-GB" sz="1600" dirty="0"/>
            <a:t>for EJC or non-EJC</a:t>
          </a:r>
        </a:p>
      </dgm:t>
    </dgm:pt>
    <dgm:pt modelId="{8552363A-BC3E-4140-AF1F-099E162D263F}" type="parTrans" cxnId="{86A39FC5-F9A0-4411-AEB9-E33D630D1E3F}">
      <dgm:prSet/>
      <dgm:spPr/>
      <dgm:t>
        <a:bodyPr/>
        <a:lstStyle/>
        <a:p>
          <a:endParaRPr lang="en-GB" sz="1600"/>
        </a:p>
      </dgm:t>
    </dgm:pt>
    <dgm:pt modelId="{3429081A-5658-42BC-8227-AC174B725358}" type="sibTrans" cxnId="{86A39FC5-F9A0-4411-AEB9-E33D630D1E3F}">
      <dgm:prSet/>
      <dgm:spPr/>
      <dgm:t>
        <a:bodyPr/>
        <a:lstStyle/>
        <a:p>
          <a:endParaRPr lang="en-GB" sz="1600"/>
        </a:p>
      </dgm:t>
    </dgm:pt>
    <dgm:pt modelId="{11BF2EE0-92C1-499C-927F-8E6D9C241350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n-GB" sz="2000" u="sng" dirty="0"/>
            <a:t>Savings Rate</a:t>
          </a:r>
        </a:p>
      </dgm:t>
    </dgm:pt>
    <dgm:pt modelId="{AAEF3AC5-038E-44BF-B9C2-BA20AC2C72AD}" type="parTrans" cxnId="{6619A83B-5034-4D03-B932-CB1B9E4E17CE}">
      <dgm:prSet/>
      <dgm:spPr/>
      <dgm:t>
        <a:bodyPr/>
        <a:lstStyle/>
        <a:p>
          <a:endParaRPr lang="en-GB" sz="1600"/>
        </a:p>
      </dgm:t>
    </dgm:pt>
    <dgm:pt modelId="{0ECD780C-3387-41C1-9ABD-6A22F7C1B8AD}" type="sibTrans" cxnId="{6619A83B-5034-4D03-B932-CB1B9E4E17CE}">
      <dgm:prSet/>
      <dgm:spPr/>
      <dgm:t>
        <a:bodyPr/>
        <a:lstStyle/>
        <a:p>
          <a:endParaRPr lang="en-GB" sz="1600"/>
        </a:p>
      </dgm:t>
    </dgm:pt>
    <dgm:pt modelId="{1B316182-DED4-4479-A1CB-8769C5F0C830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GB" sz="1600" dirty="0"/>
            <a:t>Net annual savings per residential square footage in EJC or non-EJC</a:t>
          </a:r>
          <a:br>
            <a:rPr lang="en-GB" sz="1600" dirty="0"/>
          </a:br>
          <a:endParaRPr lang="en-GB" sz="1600" dirty="0"/>
        </a:p>
      </dgm:t>
    </dgm:pt>
    <dgm:pt modelId="{1DFDD76C-9B74-430D-9A0A-36F53387D4DD}" type="parTrans" cxnId="{5900747A-2929-428C-AF64-76FC0C6E8618}">
      <dgm:prSet/>
      <dgm:spPr/>
      <dgm:t>
        <a:bodyPr/>
        <a:lstStyle/>
        <a:p>
          <a:endParaRPr lang="en-GB" sz="1600"/>
        </a:p>
      </dgm:t>
    </dgm:pt>
    <dgm:pt modelId="{ABEF77E3-20BC-46EC-97EA-5C94AB4CF4F3}" type="sibTrans" cxnId="{5900747A-2929-428C-AF64-76FC0C6E8618}">
      <dgm:prSet/>
      <dgm:spPr/>
      <dgm:t>
        <a:bodyPr/>
        <a:lstStyle/>
        <a:p>
          <a:endParaRPr lang="en-GB" sz="1600"/>
        </a:p>
      </dgm:t>
    </dgm:pt>
    <dgm:pt modelId="{DDDF032A-6368-484D-B92B-FA61C3B2F04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/>
          <a:r>
            <a:rPr lang="en-GB" sz="2000" u="sng" dirty="0"/>
            <a:t>Incentives Rate</a:t>
          </a:r>
        </a:p>
      </dgm:t>
    </dgm:pt>
    <dgm:pt modelId="{D14F0F97-47DA-44AC-ADD9-E4861EC1782D}" type="parTrans" cxnId="{0BA70915-924A-45F0-9A5B-2899B9758839}">
      <dgm:prSet/>
      <dgm:spPr/>
      <dgm:t>
        <a:bodyPr/>
        <a:lstStyle/>
        <a:p>
          <a:endParaRPr lang="en-GB" sz="1600"/>
        </a:p>
      </dgm:t>
    </dgm:pt>
    <dgm:pt modelId="{0DD5DFFF-A0F9-4DE3-BE65-94F0858BC625}" type="sibTrans" cxnId="{0BA70915-924A-45F0-9A5B-2899B9758839}">
      <dgm:prSet/>
      <dgm:spPr/>
      <dgm:t>
        <a:bodyPr/>
        <a:lstStyle/>
        <a:p>
          <a:endParaRPr lang="en-GB" sz="1600"/>
        </a:p>
      </dgm:t>
    </dgm:pt>
    <dgm:pt modelId="{8241F092-C4A1-431E-AE8B-4FC81361F70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GB" sz="1600"/>
            <a:t>Incentive dollars per participating household in EJC or non-EJC areas</a:t>
          </a:r>
        </a:p>
      </dgm:t>
    </dgm:pt>
    <dgm:pt modelId="{0930FF0C-E99E-4BBB-A558-BC9D7B0346A2}" type="parTrans" cxnId="{55EA9BF4-F97E-410B-A409-1AC10F0C08EA}">
      <dgm:prSet/>
      <dgm:spPr/>
      <dgm:t>
        <a:bodyPr/>
        <a:lstStyle/>
        <a:p>
          <a:endParaRPr lang="en-GB" sz="1600"/>
        </a:p>
      </dgm:t>
    </dgm:pt>
    <dgm:pt modelId="{58DEAC3B-431C-477F-8679-F576C89A3CC6}" type="sibTrans" cxnId="{55EA9BF4-F97E-410B-A409-1AC10F0C08EA}">
      <dgm:prSet/>
      <dgm:spPr/>
      <dgm:t>
        <a:bodyPr/>
        <a:lstStyle/>
        <a:p>
          <a:endParaRPr lang="en-GB" sz="1600"/>
        </a:p>
      </dgm:t>
    </dgm:pt>
    <dgm:pt modelId="{3AF0FD30-D796-4E9C-8A8D-D84311241DB4}">
      <dgm:prSet custT="1"/>
      <dgm:spPr/>
      <dgm:t>
        <a:bodyPr/>
        <a:lstStyle/>
        <a:p>
          <a:pPr algn="l"/>
          <a:r>
            <a:rPr lang="en-GB" sz="1600" dirty="0"/>
            <a:t>= Sum($) / #Participants for EJC or non-EJC</a:t>
          </a:r>
        </a:p>
      </dgm:t>
    </dgm:pt>
    <dgm:pt modelId="{467F15FE-3375-4AF6-BE59-75A9C00C3529}" type="parTrans" cxnId="{4BA2CE60-2D1F-4663-B966-B03847FA9387}">
      <dgm:prSet/>
      <dgm:spPr/>
      <dgm:t>
        <a:bodyPr/>
        <a:lstStyle/>
        <a:p>
          <a:endParaRPr lang="en-GB" sz="1600"/>
        </a:p>
      </dgm:t>
    </dgm:pt>
    <dgm:pt modelId="{4150BA84-67F5-4D4E-955A-6849124B6B96}" type="sibTrans" cxnId="{4BA2CE60-2D1F-4663-B966-B03847FA9387}">
      <dgm:prSet/>
      <dgm:spPr/>
      <dgm:t>
        <a:bodyPr/>
        <a:lstStyle/>
        <a:p>
          <a:endParaRPr lang="en-GB" sz="1600"/>
        </a:p>
      </dgm:t>
    </dgm:pt>
    <dgm:pt modelId="{3EBD7F99-B25C-45FC-912C-1703E2538759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GB" sz="1600" dirty="0"/>
            <a:t>= Sum(Savings) / Sum(</a:t>
          </a:r>
          <a:r>
            <a:rPr lang="en-GB" sz="1600" dirty="0" err="1"/>
            <a:t>Sqft</a:t>
          </a:r>
          <a:r>
            <a:rPr lang="en-GB" sz="1600" dirty="0"/>
            <a:t>)</a:t>
          </a:r>
          <a:br>
            <a:rPr lang="en-GB" sz="1600" dirty="0"/>
          </a:br>
          <a:r>
            <a:rPr lang="en-GB" sz="1600" dirty="0"/>
            <a:t>for EJC or non-EJC</a:t>
          </a:r>
        </a:p>
      </dgm:t>
    </dgm:pt>
    <dgm:pt modelId="{DE053887-94F0-4A2F-A54C-55BAC1C0019D}" type="sibTrans" cxnId="{C37199F0-C9A8-4146-8B1E-B382BF279CC6}">
      <dgm:prSet/>
      <dgm:spPr/>
      <dgm:t>
        <a:bodyPr/>
        <a:lstStyle/>
        <a:p>
          <a:endParaRPr lang="en-GB" sz="1600"/>
        </a:p>
      </dgm:t>
    </dgm:pt>
    <dgm:pt modelId="{C8634B2F-F730-4F58-9494-DEF7B556016B}" type="parTrans" cxnId="{C37199F0-C9A8-4146-8B1E-B382BF279CC6}">
      <dgm:prSet/>
      <dgm:spPr/>
      <dgm:t>
        <a:bodyPr/>
        <a:lstStyle/>
        <a:p>
          <a:endParaRPr lang="en-GB" sz="1600"/>
        </a:p>
      </dgm:t>
    </dgm:pt>
    <dgm:pt modelId="{E194D65D-385D-4D26-AEC5-FF9BA19285E8}" type="pres">
      <dgm:prSet presAssocID="{8CDD0C4B-6917-4BF7-A663-F5966B35F0CA}" presName="diagram" presStyleCnt="0">
        <dgm:presLayoutVars>
          <dgm:dir/>
          <dgm:resizeHandles val="exact"/>
        </dgm:presLayoutVars>
      </dgm:prSet>
      <dgm:spPr/>
    </dgm:pt>
    <dgm:pt modelId="{DAE2B03A-BA14-406F-BDB5-8DF9AC871037}" type="pres">
      <dgm:prSet presAssocID="{7F33541C-4436-4E7E-94AC-17ACE0C2160D}" presName="node" presStyleLbl="node1" presStyleIdx="0" presStyleCnt="3">
        <dgm:presLayoutVars>
          <dgm:bulletEnabled val="1"/>
        </dgm:presLayoutVars>
      </dgm:prSet>
      <dgm:spPr/>
    </dgm:pt>
    <dgm:pt modelId="{6745E8C5-8198-4DC7-9DB2-575207F02240}" type="pres">
      <dgm:prSet presAssocID="{43D29FD7-37E5-4B3B-9D67-FA11556CB88D}" presName="sibTrans" presStyleCnt="0"/>
      <dgm:spPr/>
    </dgm:pt>
    <dgm:pt modelId="{E82DC109-AF86-4A70-8CF7-C499DBE767F7}" type="pres">
      <dgm:prSet presAssocID="{11BF2EE0-92C1-499C-927F-8E6D9C241350}" presName="node" presStyleLbl="node1" presStyleIdx="1" presStyleCnt="3">
        <dgm:presLayoutVars>
          <dgm:bulletEnabled val="1"/>
        </dgm:presLayoutVars>
      </dgm:prSet>
      <dgm:spPr/>
    </dgm:pt>
    <dgm:pt modelId="{65BD81A8-DBC5-4A13-B2BF-5650BF797375}" type="pres">
      <dgm:prSet presAssocID="{0ECD780C-3387-41C1-9ABD-6A22F7C1B8AD}" presName="sibTrans" presStyleCnt="0"/>
      <dgm:spPr/>
    </dgm:pt>
    <dgm:pt modelId="{B3792B64-BE55-44B9-985E-E2AE54085837}" type="pres">
      <dgm:prSet presAssocID="{DDDF032A-6368-484D-B92B-FA61C3B2F041}" presName="node" presStyleLbl="node1" presStyleIdx="2" presStyleCnt="3" custLinFactNeighborY="-523">
        <dgm:presLayoutVars>
          <dgm:bulletEnabled val="1"/>
        </dgm:presLayoutVars>
      </dgm:prSet>
      <dgm:spPr/>
    </dgm:pt>
  </dgm:ptLst>
  <dgm:cxnLst>
    <dgm:cxn modelId="{E87C8304-E98F-428A-98E9-5FDDC957B07D}" type="presOf" srcId="{8CDD0C4B-6917-4BF7-A663-F5966B35F0CA}" destId="{E194D65D-385D-4D26-AEC5-FF9BA19285E8}" srcOrd="0" destOrd="0" presId="urn:microsoft.com/office/officeart/2005/8/layout/default"/>
    <dgm:cxn modelId="{E58B1605-3032-44C9-8517-AE378D62131B}" srcId="{8CDD0C4B-6917-4BF7-A663-F5966B35F0CA}" destId="{7F33541C-4436-4E7E-94AC-17ACE0C2160D}" srcOrd="0" destOrd="0" parTransId="{0B651011-832E-4B5D-8EEE-857D2BCB1633}" sibTransId="{43D29FD7-37E5-4B3B-9D67-FA11556CB88D}"/>
    <dgm:cxn modelId="{0F17AF10-A881-481C-A602-28138C996475}" type="presOf" srcId="{8241F092-C4A1-431E-AE8B-4FC81361F70C}" destId="{B3792B64-BE55-44B9-985E-E2AE54085837}" srcOrd="0" destOrd="1" presId="urn:microsoft.com/office/officeart/2005/8/layout/default"/>
    <dgm:cxn modelId="{0BA70915-924A-45F0-9A5B-2899B9758839}" srcId="{8CDD0C4B-6917-4BF7-A663-F5966B35F0CA}" destId="{DDDF032A-6368-484D-B92B-FA61C3B2F041}" srcOrd="2" destOrd="0" parTransId="{D14F0F97-47DA-44AC-ADD9-E4861EC1782D}" sibTransId="{0DD5DFFF-A0F9-4DE3-BE65-94F0858BC625}"/>
    <dgm:cxn modelId="{C6DD301A-4136-4800-899A-AD388E0DFA2E}" type="presOf" srcId="{3D83FACC-006C-43D0-AEFB-58E95D9FAD08}" destId="{DAE2B03A-BA14-406F-BDB5-8DF9AC871037}" srcOrd="0" destOrd="2" presId="urn:microsoft.com/office/officeart/2005/8/layout/default"/>
    <dgm:cxn modelId="{FE00801B-0151-4D78-9D39-66ECA1332591}" type="presOf" srcId="{7F33541C-4436-4E7E-94AC-17ACE0C2160D}" destId="{DAE2B03A-BA14-406F-BDB5-8DF9AC871037}" srcOrd="0" destOrd="0" presId="urn:microsoft.com/office/officeart/2005/8/layout/default"/>
    <dgm:cxn modelId="{47157C25-7C5B-4368-80F9-13AE228A6E89}" type="presOf" srcId="{1B316182-DED4-4479-A1CB-8769C5F0C830}" destId="{E82DC109-AF86-4A70-8CF7-C499DBE767F7}" srcOrd="0" destOrd="1" presId="urn:microsoft.com/office/officeart/2005/8/layout/default"/>
    <dgm:cxn modelId="{6619A83B-5034-4D03-B932-CB1B9E4E17CE}" srcId="{8CDD0C4B-6917-4BF7-A663-F5966B35F0CA}" destId="{11BF2EE0-92C1-499C-927F-8E6D9C241350}" srcOrd="1" destOrd="0" parTransId="{AAEF3AC5-038E-44BF-B9C2-BA20AC2C72AD}" sibTransId="{0ECD780C-3387-41C1-9ABD-6A22F7C1B8AD}"/>
    <dgm:cxn modelId="{4BA2CE60-2D1F-4663-B966-B03847FA9387}" srcId="{DDDF032A-6368-484D-B92B-FA61C3B2F041}" destId="{3AF0FD30-D796-4E9C-8A8D-D84311241DB4}" srcOrd="1" destOrd="0" parTransId="{467F15FE-3375-4AF6-BE59-75A9C00C3529}" sibTransId="{4150BA84-67F5-4D4E-955A-6849124B6B96}"/>
    <dgm:cxn modelId="{2B459050-DACD-4502-87C5-F9C711FB2F98}" type="presOf" srcId="{DDDF032A-6368-484D-B92B-FA61C3B2F041}" destId="{B3792B64-BE55-44B9-985E-E2AE54085837}" srcOrd="0" destOrd="0" presId="urn:microsoft.com/office/officeart/2005/8/layout/default"/>
    <dgm:cxn modelId="{68A52451-E4DA-4CA6-9980-28109C470189}" type="presOf" srcId="{B679140C-FB3B-4A9A-9901-53370FCDE59A}" destId="{DAE2B03A-BA14-406F-BDB5-8DF9AC871037}" srcOrd="0" destOrd="1" presId="urn:microsoft.com/office/officeart/2005/8/layout/default"/>
    <dgm:cxn modelId="{7049FB75-81FE-4FCA-813A-3572EACD0BE8}" srcId="{7F33541C-4436-4E7E-94AC-17ACE0C2160D}" destId="{B679140C-FB3B-4A9A-9901-53370FCDE59A}" srcOrd="0" destOrd="0" parTransId="{31DE53B3-0425-474E-A48E-2B3FDCF6AFE2}" sibTransId="{8C38E994-DD5F-4034-BFFF-3336C5A914E9}"/>
    <dgm:cxn modelId="{5900747A-2929-428C-AF64-76FC0C6E8618}" srcId="{11BF2EE0-92C1-499C-927F-8E6D9C241350}" destId="{1B316182-DED4-4479-A1CB-8769C5F0C830}" srcOrd="0" destOrd="0" parTransId="{1DFDD76C-9B74-430D-9A0A-36F53387D4DD}" sibTransId="{ABEF77E3-20BC-46EC-97EA-5C94AB4CF4F3}"/>
    <dgm:cxn modelId="{6CD3A482-642F-4B72-9D74-37C93B6BEF12}" type="presOf" srcId="{3EBD7F99-B25C-45FC-912C-1703E2538759}" destId="{E82DC109-AF86-4A70-8CF7-C499DBE767F7}" srcOrd="0" destOrd="2" presId="urn:microsoft.com/office/officeart/2005/8/layout/default"/>
    <dgm:cxn modelId="{79DEFFA6-082C-4D8A-BE18-AE0B2C9FAEB6}" type="presOf" srcId="{11BF2EE0-92C1-499C-927F-8E6D9C241350}" destId="{E82DC109-AF86-4A70-8CF7-C499DBE767F7}" srcOrd="0" destOrd="0" presId="urn:microsoft.com/office/officeart/2005/8/layout/default"/>
    <dgm:cxn modelId="{86A39FC5-F9A0-4411-AEB9-E33D630D1E3F}" srcId="{7F33541C-4436-4E7E-94AC-17ACE0C2160D}" destId="{3D83FACC-006C-43D0-AEFB-58E95D9FAD08}" srcOrd="1" destOrd="0" parTransId="{8552363A-BC3E-4140-AF1F-099E162D263F}" sibTransId="{3429081A-5658-42BC-8227-AC174B725358}"/>
    <dgm:cxn modelId="{C37199F0-C9A8-4146-8B1E-B382BF279CC6}" srcId="{11BF2EE0-92C1-499C-927F-8E6D9C241350}" destId="{3EBD7F99-B25C-45FC-912C-1703E2538759}" srcOrd="1" destOrd="0" parTransId="{C8634B2F-F730-4F58-9494-DEF7B556016B}" sibTransId="{DE053887-94F0-4A2F-A54C-55BAC1C0019D}"/>
    <dgm:cxn modelId="{55EA9BF4-F97E-410B-A409-1AC10F0C08EA}" srcId="{DDDF032A-6368-484D-B92B-FA61C3B2F041}" destId="{8241F092-C4A1-431E-AE8B-4FC81361F70C}" srcOrd="0" destOrd="0" parTransId="{0930FF0C-E99E-4BBB-A558-BC9D7B0346A2}" sibTransId="{58DEAC3B-431C-477F-8679-F576C89A3CC6}"/>
    <dgm:cxn modelId="{C64231F6-7F37-450C-9A08-498A3D57106A}" type="presOf" srcId="{3AF0FD30-D796-4E9C-8A8D-D84311241DB4}" destId="{B3792B64-BE55-44B9-985E-E2AE54085837}" srcOrd="0" destOrd="2" presId="urn:microsoft.com/office/officeart/2005/8/layout/default"/>
    <dgm:cxn modelId="{67903226-490C-4EBA-A9EA-AC5656F9B30C}" type="presParOf" srcId="{E194D65D-385D-4D26-AEC5-FF9BA19285E8}" destId="{DAE2B03A-BA14-406F-BDB5-8DF9AC871037}" srcOrd="0" destOrd="0" presId="urn:microsoft.com/office/officeart/2005/8/layout/default"/>
    <dgm:cxn modelId="{8F6DF799-A64C-4342-AB30-4B579B467870}" type="presParOf" srcId="{E194D65D-385D-4D26-AEC5-FF9BA19285E8}" destId="{6745E8C5-8198-4DC7-9DB2-575207F02240}" srcOrd="1" destOrd="0" presId="urn:microsoft.com/office/officeart/2005/8/layout/default"/>
    <dgm:cxn modelId="{CC7F46D8-FC3C-42BA-A024-956AE4BF976A}" type="presParOf" srcId="{E194D65D-385D-4D26-AEC5-FF9BA19285E8}" destId="{E82DC109-AF86-4A70-8CF7-C499DBE767F7}" srcOrd="2" destOrd="0" presId="urn:microsoft.com/office/officeart/2005/8/layout/default"/>
    <dgm:cxn modelId="{75450258-DA40-4391-9D12-7A0568522FF9}" type="presParOf" srcId="{E194D65D-385D-4D26-AEC5-FF9BA19285E8}" destId="{65BD81A8-DBC5-4A13-B2BF-5650BF797375}" srcOrd="3" destOrd="0" presId="urn:microsoft.com/office/officeart/2005/8/layout/default"/>
    <dgm:cxn modelId="{7FA15FF9-C360-4FF9-BEB5-6093E560E273}" type="presParOf" srcId="{E194D65D-385D-4D26-AEC5-FF9BA19285E8}" destId="{B3792B64-BE55-44B9-985E-E2AE54085837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A45FC-C868-4563-BA37-756D9BEE1980}">
      <dsp:nvSpPr>
        <dsp:cNvPr id="0" name=""/>
        <dsp:cNvSpPr/>
      </dsp:nvSpPr>
      <dsp:spPr>
        <a:xfrm>
          <a:off x="0" y="214591"/>
          <a:ext cx="3472160" cy="2083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sng" kern="1200" dirty="0"/>
            <a:t>Participation Share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Percent of participants that are located in an EJC area</a:t>
          </a:r>
          <a:br>
            <a:rPr lang="en-GB" sz="1600" kern="1200" dirty="0"/>
          </a:b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= #EJC Participants / #Participants</a:t>
          </a:r>
        </a:p>
      </dsp:txBody>
      <dsp:txXfrm>
        <a:off x="0" y="214591"/>
        <a:ext cx="3472160" cy="2083296"/>
      </dsp:txXfrm>
    </dsp:sp>
    <dsp:sp modelId="{4BFBD8A1-1ACD-4EB4-8676-12CA4CD4718E}">
      <dsp:nvSpPr>
        <dsp:cNvPr id="0" name=""/>
        <dsp:cNvSpPr/>
      </dsp:nvSpPr>
      <dsp:spPr>
        <a:xfrm>
          <a:off x="3820174" y="202758"/>
          <a:ext cx="3472160" cy="2083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sng" kern="1200" dirty="0"/>
            <a:t>Savings Share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Percent of energy savings that are located in an EJC area</a:t>
          </a:r>
          <a:br>
            <a:rPr lang="en-GB" sz="1600" kern="1200" dirty="0"/>
          </a:b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= Sum(EJC savings) / Sum(All savings)</a:t>
          </a:r>
        </a:p>
      </dsp:txBody>
      <dsp:txXfrm>
        <a:off x="3820174" y="202758"/>
        <a:ext cx="3472160" cy="2083296"/>
      </dsp:txXfrm>
    </dsp:sp>
    <dsp:sp modelId="{4AC97424-B855-4BE8-B0D9-E8E10C9D6C34}">
      <dsp:nvSpPr>
        <dsp:cNvPr id="0" name=""/>
        <dsp:cNvSpPr/>
      </dsp:nvSpPr>
      <dsp:spPr>
        <a:xfrm>
          <a:off x="7638752" y="214591"/>
          <a:ext cx="3472160" cy="2083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sng" kern="1200" dirty="0"/>
            <a:t>Incentives Share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Percent of incentives that are located in an EJC area</a:t>
          </a:r>
          <a:br>
            <a:rPr lang="en-GB" sz="1600" kern="1200"/>
          </a:b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= Sum(EJC $) / Sum(All $)</a:t>
          </a:r>
        </a:p>
      </dsp:txBody>
      <dsp:txXfrm>
        <a:off x="7638752" y="214591"/>
        <a:ext cx="3472160" cy="2083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2B03A-BA14-406F-BDB5-8DF9AC871037}">
      <dsp:nvSpPr>
        <dsp:cNvPr id="0" name=""/>
        <dsp:cNvSpPr/>
      </dsp:nvSpPr>
      <dsp:spPr>
        <a:xfrm>
          <a:off x="0" y="254348"/>
          <a:ext cx="3472160" cy="2083296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sng" kern="1200" dirty="0"/>
            <a:t>Participation Rate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Percent of households in EJC or non-EJC area that participated</a:t>
          </a:r>
          <a:br>
            <a:rPr lang="en-GB" sz="1600" kern="1200" dirty="0"/>
          </a:b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= # Participants / #Households </a:t>
          </a:r>
          <a:br>
            <a:rPr lang="en-GB" sz="1600" kern="1200" dirty="0"/>
          </a:br>
          <a:r>
            <a:rPr lang="en-GB" sz="1600" kern="1200" dirty="0"/>
            <a:t>for EJC or non-EJC</a:t>
          </a:r>
        </a:p>
      </dsp:txBody>
      <dsp:txXfrm>
        <a:off x="0" y="254348"/>
        <a:ext cx="3472160" cy="2083296"/>
      </dsp:txXfrm>
    </dsp:sp>
    <dsp:sp modelId="{E82DC109-AF86-4A70-8CF7-C499DBE767F7}">
      <dsp:nvSpPr>
        <dsp:cNvPr id="0" name=""/>
        <dsp:cNvSpPr/>
      </dsp:nvSpPr>
      <dsp:spPr>
        <a:xfrm>
          <a:off x="3819376" y="254348"/>
          <a:ext cx="3472160" cy="2083296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sng" kern="1200" dirty="0"/>
            <a:t>Savings Rate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Net annual savings per residential square footage in EJC or non-EJC</a:t>
          </a:r>
          <a:br>
            <a:rPr lang="en-GB" sz="1600" kern="1200" dirty="0"/>
          </a:b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= Sum(Savings) / Sum(</a:t>
          </a:r>
          <a:r>
            <a:rPr lang="en-GB" sz="1600" kern="1200" dirty="0" err="1"/>
            <a:t>Sqft</a:t>
          </a:r>
          <a:r>
            <a:rPr lang="en-GB" sz="1600" kern="1200" dirty="0"/>
            <a:t>)</a:t>
          </a:r>
          <a:br>
            <a:rPr lang="en-GB" sz="1600" kern="1200" dirty="0"/>
          </a:br>
          <a:r>
            <a:rPr lang="en-GB" sz="1600" kern="1200" dirty="0"/>
            <a:t>for EJC or non-EJC</a:t>
          </a:r>
        </a:p>
      </dsp:txBody>
      <dsp:txXfrm>
        <a:off x="3819376" y="254348"/>
        <a:ext cx="3472160" cy="2083296"/>
      </dsp:txXfrm>
    </dsp:sp>
    <dsp:sp modelId="{B3792B64-BE55-44B9-985E-E2AE54085837}">
      <dsp:nvSpPr>
        <dsp:cNvPr id="0" name=""/>
        <dsp:cNvSpPr/>
      </dsp:nvSpPr>
      <dsp:spPr>
        <a:xfrm>
          <a:off x="7638752" y="243452"/>
          <a:ext cx="3472160" cy="2083296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u="sng" kern="1200" dirty="0"/>
            <a:t>Incentives Rate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Incentive dollars per participating household in EJC or non-EJC areas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= Sum($) / #Participants for EJC or non-EJC</a:t>
          </a:r>
        </a:p>
      </dsp:txBody>
      <dsp:txXfrm>
        <a:off x="7638752" y="243452"/>
        <a:ext cx="3472160" cy="2083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0.20495</cdr:x>
      <cdr:y>0.42232</cdr:y>
    </cdr:from>
    <cdr:to>
      <cdr:x>0.97156</cdr:x>
      <cdr:y>0.42232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2E43DD68-B636-1EC6-A108-23512FC06083}"/>
            </a:ext>
          </a:extLst>
        </cdr:cNvPr>
        <cdr:cNvCxnSpPr/>
      </cdr:nvCxnSpPr>
      <cdr:spPr>
        <a:xfrm xmlns:a="http://schemas.openxmlformats.org/drawingml/2006/main">
          <a:off x="1132114" y="2019560"/>
          <a:ext cx="423454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CB7862F-FDFE-4CE4-A641-F1E8428402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866325" y="8898177"/>
            <a:ext cx="1627986" cy="1552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10 September 2024</a:t>
            </a:fld>
            <a:endParaRPr lang="en-GB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D9624864-B27E-4B59-BD9F-CF6E4178C5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866325" y="8713332"/>
            <a:ext cx="1627986" cy="1552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935AD34-C408-4EB3-AA44-EDC087E19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6285" y="8898177"/>
            <a:ext cx="4404283" cy="1552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1BF2EE41-CFE8-437F-A002-558200137E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56285" y="8713332"/>
            <a:ext cx="4404283" cy="1552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F131BA30-CA4C-4B3C-BAD8-233EFAD8F292}"/>
              </a:ext>
            </a:extLst>
          </p:cNvPr>
          <p:cNvGrpSpPr/>
          <p:nvPr/>
        </p:nvGrpSpPr>
        <p:grpSpPr>
          <a:xfrm>
            <a:off x="5740526" y="242976"/>
            <a:ext cx="772640" cy="328188"/>
            <a:chOff x="6380216" y="4059273"/>
            <a:chExt cx="2905863" cy="124104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5C6FB2-F83B-4BF1-9578-6489988FA8E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D3B574-3971-4C87-B602-DA0CF5429938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464B63-A19A-438D-8507-5B2CEEB29B6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4272-585B-4DD7-9889-D2AC8F80B3C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817243-274B-4667-95B7-949DA44CEC3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0A481D-11CB-4EA0-9689-E6D9992AC1CF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143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42:35.8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9691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8000" y="4415790"/>
            <a:ext cx="6274400" cy="41833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BFA88E3-6CCC-4641-A98D-7398F6E1AE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866325" y="8898177"/>
            <a:ext cx="1776075" cy="1552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10 September 2024</a:t>
            </a:fld>
            <a:endParaRPr lang="en-GB" sz="80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3087DC9-C8CF-4A7D-A808-05173EBAB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866325" y="8713332"/>
            <a:ext cx="1776075" cy="1552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3E5D5B4-5B5B-4A78-9FBF-121492410D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61515" y="8898177"/>
            <a:ext cx="4499054" cy="1552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1" name="Header Placeholder 12">
            <a:extLst>
              <a:ext uri="{FF2B5EF4-FFF2-40B4-BE49-F238E27FC236}">
                <a16:creationId xmlns:a16="http://schemas.microsoft.com/office/drawing/2014/main" id="{AB4E7CF5-96AC-4C46-8B0F-AA454984BA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61515" y="8713332"/>
            <a:ext cx="4499054" cy="1552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topics/income-poverty/poverty/guidance/poverty-measure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87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Across electric and gas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900158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491795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84778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144280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10740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262013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885207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057459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31753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5647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81413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Avangrid is flipped (EJ vs Non-EJ) relative to Eversource, bc although both get more Non-EJ savings &amp; participation than EJ savings &amp; participation (EV a lot more and Avangrid slightly more), Avangrid has a LOT more EJ square footage and households—so much larger denominator for EJ areas.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588940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032045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21580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34044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489431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618964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731995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321163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04190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488" lvl="1" indent="-285750">
              <a:buFont typeface="Arial" panose="020B0604020202020204" pitchFamily="34" charset="0"/>
              <a:buChar char="•"/>
            </a:pPr>
            <a:r>
              <a:rPr lang="en-GB" b="1" dirty="0"/>
              <a:t>CT share of population in EJC areas ~ 45% electric, 55% gas</a:t>
            </a:r>
          </a:p>
          <a:p>
            <a:pPr marL="344488" lvl="1" indent="-285750">
              <a:buFont typeface="Arial" panose="020B0604020202020204" pitchFamily="34" charset="0"/>
              <a:buChar char="•"/>
            </a:pPr>
            <a:r>
              <a:rPr lang="en-GB" dirty="0"/>
              <a:t>Alternative benchmarks: </a:t>
            </a:r>
          </a:p>
          <a:p>
            <a:pPr marL="524488" lvl="2" indent="-285750">
              <a:buFont typeface="Arial" panose="020B0604020202020204" pitchFamily="34" charset="0"/>
              <a:buChar char="•"/>
            </a:pPr>
            <a:r>
              <a:rPr lang="en-GB" dirty="0"/>
              <a:t>CT renter-occupied households</a:t>
            </a:r>
            <a:r>
              <a:rPr lang="en-GB" baseline="30000" dirty="0"/>
              <a:t>§</a:t>
            </a:r>
            <a:r>
              <a:rPr lang="en-GB" dirty="0"/>
              <a:t>: 34%</a:t>
            </a:r>
          </a:p>
          <a:p>
            <a:pPr marL="524488" lvl="2" indent="-285750">
              <a:buFont typeface="Arial" panose="020B0604020202020204" pitchFamily="34" charset="0"/>
              <a:buChar char="•"/>
            </a:pPr>
            <a:r>
              <a:rPr lang="en-GB" dirty="0"/>
              <a:t>CT percent of population </a:t>
            </a:r>
            <a:r>
              <a:rPr lang="en-GB" dirty="0">
                <a:hlinkClick r:id="rId3"/>
              </a:rPr>
              <a:t>living in poverty</a:t>
            </a:r>
            <a:r>
              <a:rPr lang="en-GB" baseline="30000" dirty="0"/>
              <a:t>§</a:t>
            </a:r>
            <a:r>
              <a:rPr lang="en-GB" dirty="0"/>
              <a:t>: 9.8%</a:t>
            </a:r>
          </a:p>
          <a:p>
            <a:pPr marL="801688" lvl="3" indent="-285750">
              <a:buFont typeface="Arial" panose="020B0604020202020204" pitchFamily="34" charset="0"/>
              <a:buChar char="•"/>
            </a:pPr>
            <a:r>
              <a:rPr lang="en-GB" dirty="0"/>
              <a:t>Within 200% FPL: 23%</a:t>
            </a:r>
          </a:p>
          <a:p>
            <a:pPr marL="801688" lvl="3" indent="-285750">
              <a:buFont typeface="Arial" panose="020B0604020202020204" pitchFamily="34" charset="0"/>
              <a:buChar char="•"/>
            </a:pPr>
            <a:r>
              <a:rPr lang="en-GB" dirty="0"/>
              <a:t>Within 400% of FPL: 44%</a:t>
            </a:r>
          </a:p>
          <a:p>
            <a:pPr marL="344488" lvl="3" indent="-285750">
              <a:buFont typeface="Arial" panose="020B0604020202020204" pitchFamily="34" charset="0"/>
              <a:buChar char="•"/>
            </a:pPr>
            <a:r>
              <a:rPr lang="en-GB" dirty="0"/>
              <a:t>Federal Justice40: 40% of benefits go to disadvantaged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1721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latin typeface="Segoe UI" panose="020B0502040204020203" pitchFamily="34" charset="0"/>
              </a:rPr>
              <a:t>6% is a widely recognized threshold. It's listed as such in the EPA LEAD tool (https://www.energy.gov/scep/low-income-energy-affordability-data-lead-tool-and-community-energy-solutions) and a recent ACEEE publication (https://www.aceee.org/sites/default/files/pdfs/u2006.pdf). </a:t>
            </a:r>
            <a:br>
              <a:rPr lang="en-GB" sz="1800">
                <a:effectLst/>
                <a:latin typeface="Segoe UI" panose="020B0502040204020203" pitchFamily="34" charset="0"/>
              </a:rPr>
            </a:br>
            <a:br>
              <a:rPr lang="en-GB" sz="1800">
                <a:effectLst/>
                <a:latin typeface="Segoe UI" panose="020B0502040204020203" pitchFamily="34" charset="0"/>
              </a:rPr>
            </a:br>
            <a:r>
              <a:rPr lang="en-GB" sz="1800">
                <a:effectLst/>
                <a:latin typeface="Segoe UI" panose="020B0502040204020203" pitchFamily="34" charset="0"/>
              </a:rPr>
              <a:t>The rationale is: An energy burden of 6% or less is a common threshold for affordable utility costs, based on affordability thresholds of utility costs not exceeding 20% of housing costs and housing costs not exceeding 30% of income (Colton, Roger D. 2011; Brown et al. 2019).</a:t>
            </a:r>
            <a:br>
              <a:rPr lang="en-GB" sz="1800">
                <a:effectLst/>
                <a:latin typeface="Segoe UI" panose="020B0502040204020203" pitchFamily="34" charset="0"/>
              </a:rPr>
            </a:br>
            <a:br>
              <a:rPr lang="en-GB" sz="1800">
                <a:effectLst/>
                <a:latin typeface="Segoe UI" panose="020B0502040204020203" pitchFamily="34" charset="0"/>
              </a:rPr>
            </a:br>
            <a:r>
              <a:rPr lang="en-GB" sz="1800">
                <a:effectLst/>
                <a:latin typeface="Segoe UI" panose="020B0502040204020203" pitchFamily="34" charset="0"/>
              </a:rPr>
              <a:t>Colton, Roger D. 2011. “Home Energy Affordability in New York: The Affordability Gap (2008-2012).” New York State Energy Research Development Authority. https://www-nyserdany-gov.webpkgcache.com/doc/-/s/www.nyserda.ny.gov/-/media/Project/Nyserda/Files/EDPPP/LIFE/Resources/2008-2010-affordability-gap.pdf </a:t>
            </a:r>
            <a:br>
              <a:rPr lang="en-GB" sz="1800">
                <a:effectLst/>
                <a:latin typeface="Segoe UI" panose="020B0502040204020203" pitchFamily="34" charset="0"/>
              </a:rPr>
            </a:br>
            <a:br>
              <a:rPr lang="en-GB" sz="1800">
                <a:effectLst/>
                <a:latin typeface="Segoe UI" panose="020B0502040204020203" pitchFamily="34" charset="0"/>
              </a:rPr>
            </a:br>
            <a:r>
              <a:rPr lang="en-GB" sz="1800">
                <a:effectLst/>
                <a:latin typeface="Segoe UI" panose="020B0502040204020203" pitchFamily="34" charset="0"/>
              </a:rPr>
              <a:t>Brown, Marilyn A., Amol Soni, Melissa V. Lapsa, Katie Southworth, and Matt Cox. 2019. “Low-Income Energy Affordability in an Era of U.S. Energy Abundance.” Progress in Energy 1</a:t>
            </a:r>
            <a:br>
              <a:rPr lang="en-GB" sz="1800">
                <a:effectLst/>
                <a:latin typeface="Segoe UI" panose="020B0502040204020203" pitchFamily="34" charset="0"/>
              </a:rPr>
            </a:br>
            <a:r>
              <a:rPr lang="en-GB" sz="1800">
                <a:effectLst/>
                <a:latin typeface="Segoe UI" panose="020B0502040204020203" pitchFamily="34" charset="0"/>
              </a:rPr>
              <a:t>(1): 012002. https://doi.org/10.1088/2516-1083/ab250b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58247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Note: The current analysis does not examine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extent of low income homes not in EJCs. Household-level analysis will be performed in subsequent analyses to better understand this.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1718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68853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Participation rates could be lower than the calculation in MA because we are currently doing locations/ACS households in CT vs. participating locations/billed locations in 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04321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430312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83781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emf"/><Relationship Id="rId4" Type="http://schemas.openxmlformats.org/officeDocument/2006/relationships/image" Target="../media/image6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emf"/><Relationship Id="rId4" Type="http://schemas.openxmlformats.org/officeDocument/2006/relationships/image" Target="../media/image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6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1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5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10 September 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48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10 September 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9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3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1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0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1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617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9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5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8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8" name="SD_FLD_DocumentDate">
            <a:extLst>
              <a:ext uri="{FF2B5EF4-FFF2-40B4-BE49-F238E27FC236}">
                <a16:creationId xmlns:a16="http://schemas.microsoft.com/office/drawing/2014/main" id="{D32510BA-5DCF-4A7B-89DB-D5A3E2A78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 userDrawn="1"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Email address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Telephone number</a:t>
            </a:r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4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10 September 2024</a:t>
            </a:fld>
            <a:endParaRPr lang="en-GB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80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00E8E3-9B43-0672-70BB-1AA974784C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8863" y="5333872"/>
            <a:ext cx="1701800" cy="7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87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11BA256-EF1B-8EC8-C19B-7B7C2096DD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0400" y="5335385"/>
            <a:ext cx="1700263" cy="7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11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8283157-97DD-092A-69D6-9FFD089148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35385"/>
            <a:ext cx="1700263" cy="7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54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673660A4-1ABF-5BC1-A6DD-22E1EA03D4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950400" y="5335385"/>
            <a:ext cx="1702800" cy="712086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496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C6F0A6-F14F-BD5D-773E-BDCF8A349B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950400" y="5629655"/>
            <a:ext cx="1719156" cy="713921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01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0" cy="3429001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8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4407534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Insert date DD Month Year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4389712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name, title etc..</a:t>
            </a:r>
          </a:p>
          <a:p>
            <a:pPr lvl="0"/>
            <a:endParaRPr lang="en-GB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694CD5-10BE-3753-512C-3613B5097F8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532467" y="3658925"/>
            <a:ext cx="886334" cy="368124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678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 userDrawn="1"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 userDrawn="1"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 userDrawn="1"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D_FLD_DocumentDate">
            <a:extLst>
              <a:ext uri="{FF2B5EF4-FFF2-40B4-BE49-F238E27FC236}">
                <a16:creationId xmlns:a16="http://schemas.microsoft.com/office/drawing/2014/main" id="{8708ADB9-3B0F-453F-A039-DB1191DA8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26289" y="2983229"/>
            <a:ext cx="3223962" cy="1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75CC15-FB6F-CC16-D5DF-FF8458433BC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28808" y="2458960"/>
            <a:ext cx="1702799" cy="7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13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add agenda topic, use DNV colour to highlight topic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1BACBB39-DAB4-4191-818A-2C30244CF3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7E715FF-7C1F-10ED-B029-5E06C462D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209" y="543210"/>
            <a:ext cx="757453" cy="3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78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767E783-9665-C3B0-A2AB-947DEB693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209" y="543210"/>
            <a:ext cx="757453" cy="3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80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19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205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2FACC3C-F284-5011-08F6-3C35453DC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3364" y="540000"/>
            <a:ext cx="768636" cy="3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70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061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4BE0D94-F8CA-48A1-A63F-688603D64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3364" y="540000"/>
            <a:ext cx="768636" cy="3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42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229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4AB0AE7-0BB5-0491-DFE3-614C6C32C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3364" y="540000"/>
            <a:ext cx="768636" cy="3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14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10 September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187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10 September 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5030C5C-D8DE-7E68-6C7E-1132827EC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3364" y="540000"/>
            <a:ext cx="768636" cy="3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74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  <a:endParaRPr lang="en-GB" sz="700" noProof="0" dirty="0">
              <a:solidFill>
                <a:schemeClr val="accent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F0275C5-D6DC-12D6-AD97-F84826D6B8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881112" y="309407"/>
            <a:ext cx="772088" cy="322876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32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  <p15:guide id="3" pos="3839">
          <p15:clr>
            <a:srgbClr val="F26B43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4217328" cy="936000"/>
          </a:xfrm>
        </p:spPr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  <a:endParaRPr lang="en-GB" sz="700" noProof="0" dirty="0">
              <a:solidFill>
                <a:schemeClr val="bg1"/>
              </a:solidFill>
            </a:endParaRP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187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  <p15:guide id="3" pos="3840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4216551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A61D749-5568-1BA5-6F21-CC1C6206A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210" y="539750"/>
            <a:ext cx="755781" cy="3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85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4262009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AC891EC3-F1AA-743F-CF04-EBD51237A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209" y="539750"/>
            <a:ext cx="757453" cy="3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3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>
          <p15:clr>
            <a:srgbClr val="F26B43"/>
          </p15:clr>
        </p15:guide>
        <p15:guide id="2" pos="4177">
          <p15:clr>
            <a:srgbClr val="F26B43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C5B0EB4-9B82-5F7A-E31C-3834750D3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209" y="539750"/>
            <a:ext cx="757453" cy="3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95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>
          <p15:clr>
            <a:srgbClr val="F26B43"/>
          </p15:clr>
        </p15:guide>
        <p15:guide id="2" pos="3501">
          <p15:clr>
            <a:srgbClr val="F26B43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C20B073-DDDE-1728-206F-F9B5B7FA5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210" y="539750"/>
            <a:ext cx="755781" cy="3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51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>
          <p15:clr>
            <a:srgbClr val="F26B43"/>
          </p15:clr>
        </p15:guide>
        <p15:guide id="2" pos="3501">
          <p15:clr>
            <a:srgbClr val="F26B43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7551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240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72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8" name="SD_FLD_DocumentDate">
            <a:extLst>
              <a:ext uri="{FF2B5EF4-FFF2-40B4-BE49-F238E27FC236}">
                <a16:creationId xmlns:a16="http://schemas.microsoft.com/office/drawing/2014/main" id="{D32510BA-5DCF-4A7B-89DB-D5A3E2A78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 userDrawn="1"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Email address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Telephone number</a:t>
            </a:r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61D8D-DD2F-EDDE-C8B7-1AEE0DE1A8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01" y="533335"/>
            <a:ext cx="1701549" cy="7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255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615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>
                <a:solidFill>
                  <a:schemeClr val="bg1"/>
                </a:solidFill>
              </a:rPr>
              <a:t>If you see any </a:t>
            </a:r>
            <a:r>
              <a:rPr lang="en-GB" sz="4400" b="1" i="1" noProof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>
                <a:solidFill>
                  <a:schemeClr val="bg1"/>
                </a:solidFill>
              </a:rPr>
              <a:t>one</a:t>
            </a:r>
            <a:r>
              <a:rPr lang="en-GB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GB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>
                <a:solidFill>
                  <a:schemeClr val="bg1"/>
                </a:solidFill>
              </a:rPr>
              <a:t>are not </a:t>
            </a:r>
            <a:r>
              <a:rPr lang="en-GB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10 September 2024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7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0" cy="3429001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8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5342402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Insert date DD Month Year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name, title etc..</a:t>
            </a:r>
          </a:p>
          <a:p>
            <a:pPr lvl="0"/>
            <a:endParaRPr lang="en-GB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</p:spTree>
    <p:extLst>
      <p:ext uri="{BB962C8B-B14F-4D97-AF65-F5344CB8AC3E}">
        <p14:creationId xmlns:p14="http://schemas.microsoft.com/office/powerpoint/2010/main" val="390734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 userDrawn="1"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 userDrawn="1"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>
              <a:noFill/>
            </a:endParaRP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 userDrawn="1"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D_FLD_DocumentDate">
            <a:extLst>
              <a:ext uri="{FF2B5EF4-FFF2-40B4-BE49-F238E27FC236}">
                <a16:creationId xmlns:a16="http://schemas.microsoft.com/office/drawing/2014/main" id="{8708ADB9-3B0F-453F-A039-DB1191DA8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26289" y="2983229"/>
            <a:ext cx="3223962" cy="1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ct val="83000"/>
              </a:lnSpc>
              <a:spcBef>
                <a:spcPts val="0"/>
              </a:spcBef>
            </a:pPr>
            <a:r>
              <a:rPr lang="en-GB" altLang="ja-JP" sz="1400" cap="none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add agenda topic, use DNV colour to highlight topic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1BACBB39-DAB4-4191-818A-2C30244CF3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0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bg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tags" Target="../tags/tag12.xml"/><Relationship Id="rId47" Type="http://schemas.openxmlformats.org/officeDocument/2006/relationships/tags" Target="../tags/tag17.xml"/><Relationship Id="rId50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46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tags" Target="../tags/tag10.xml"/><Relationship Id="rId45" Type="http://schemas.openxmlformats.org/officeDocument/2006/relationships/tags" Target="../tags/tag15.xml"/><Relationship Id="rId53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49" Type="http://schemas.openxmlformats.org/officeDocument/2006/relationships/tags" Target="../tags/tag1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4" Type="http://schemas.openxmlformats.org/officeDocument/2006/relationships/tags" Target="../tags/tag14.xml"/><Relationship Id="rId52" Type="http://schemas.openxmlformats.org/officeDocument/2006/relationships/tags" Target="../tags/tag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5.xml"/><Relationship Id="rId43" Type="http://schemas.openxmlformats.org/officeDocument/2006/relationships/tags" Target="../tags/tag13.xml"/><Relationship Id="rId48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9" Type="http://schemas.openxmlformats.org/officeDocument/2006/relationships/tags" Target="../tags/tag32.xml"/><Relationship Id="rId21" Type="http://schemas.openxmlformats.org/officeDocument/2006/relationships/slideLayout" Target="../slideLayouts/slideLayout50.xml"/><Relationship Id="rId34" Type="http://schemas.openxmlformats.org/officeDocument/2006/relationships/tags" Target="../tags/tag27.xml"/><Relationship Id="rId42" Type="http://schemas.openxmlformats.org/officeDocument/2006/relationships/tags" Target="../tags/tag35.xml"/><Relationship Id="rId47" Type="http://schemas.openxmlformats.org/officeDocument/2006/relationships/tags" Target="../tags/tag40.xml"/><Relationship Id="rId50" Type="http://schemas.openxmlformats.org/officeDocument/2006/relationships/tags" Target="../tags/tag43.xml"/><Relationship Id="rId55" Type="http://schemas.openxmlformats.org/officeDocument/2006/relationships/image" Target="../media/image23.sv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tags" Target="../tags/tag26.xml"/><Relationship Id="rId38" Type="http://schemas.openxmlformats.org/officeDocument/2006/relationships/tags" Target="../tags/tag31.xml"/><Relationship Id="rId46" Type="http://schemas.openxmlformats.org/officeDocument/2006/relationships/tags" Target="../tags/tag39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41" Type="http://schemas.openxmlformats.org/officeDocument/2006/relationships/tags" Target="../tags/tag34.xml"/><Relationship Id="rId54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ags" Target="../tags/tag25.xml"/><Relationship Id="rId37" Type="http://schemas.openxmlformats.org/officeDocument/2006/relationships/tags" Target="../tags/tag30.xml"/><Relationship Id="rId40" Type="http://schemas.openxmlformats.org/officeDocument/2006/relationships/tags" Target="../tags/tag33.xml"/><Relationship Id="rId45" Type="http://schemas.openxmlformats.org/officeDocument/2006/relationships/tags" Target="../tags/tag38.xml"/><Relationship Id="rId53" Type="http://schemas.openxmlformats.org/officeDocument/2006/relationships/tags" Target="../tags/tag46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tags" Target="../tags/tag29.xml"/><Relationship Id="rId49" Type="http://schemas.openxmlformats.org/officeDocument/2006/relationships/tags" Target="../tags/tag4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ags" Target="../tags/tag24.xml"/><Relationship Id="rId44" Type="http://schemas.openxmlformats.org/officeDocument/2006/relationships/tags" Target="../tags/tag37.xml"/><Relationship Id="rId52" Type="http://schemas.openxmlformats.org/officeDocument/2006/relationships/tags" Target="../tags/tag4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Relationship Id="rId35" Type="http://schemas.openxmlformats.org/officeDocument/2006/relationships/tags" Target="../tags/tag28.xml"/><Relationship Id="rId43" Type="http://schemas.openxmlformats.org/officeDocument/2006/relationships/tags" Target="../tags/tag36.xml"/><Relationship Id="rId48" Type="http://schemas.openxmlformats.org/officeDocument/2006/relationships/tags" Target="../tags/tag41.xml"/><Relationship Id="rId8" Type="http://schemas.openxmlformats.org/officeDocument/2006/relationships/slideLayout" Target="../slideLayouts/slideLayout37.xml"/><Relationship Id="rId51" Type="http://schemas.openxmlformats.org/officeDocument/2006/relationships/tags" Target="../tags/tag44.xml"/><Relationship Id="rId3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endParaRPr lang="en-GB" sz="7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_SD_FLD_Copyright"/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61" r:id="rId5"/>
    <p:sldLayoutId id="2147483702" r:id="rId6"/>
    <p:sldLayoutId id="2147483682" r:id="rId7"/>
    <p:sldLayoutId id="2147483674" r:id="rId8"/>
    <p:sldLayoutId id="2147483651" r:id="rId9"/>
    <p:sldLayoutId id="2147483650" r:id="rId10"/>
    <p:sldLayoutId id="2147483683" r:id="rId11"/>
    <p:sldLayoutId id="2147483698" r:id="rId12"/>
    <p:sldLayoutId id="2147483699" r:id="rId13"/>
    <p:sldLayoutId id="2147483652" r:id="rId14"/>
    <p:sldLayoutId id="2147483684" r:id="rId15"/>
    <p:sldLayoutId id="2147483685" r:id="rId16"/>
    <p:sldLayoutId id="2147483686" r:id="rId17"/>
    <p:sldLayoutId id="2147483664" r:id="rId18"/>
    <p:sldLayoutId id="2147483701" r:id="rId19"/>
    <p:sldLayoutId id="2147483695" r:id="rId20"/>
    <p:sldLayoutId id="2147483696" r:id="rId21"/>
    <p:sldLayoutId id="2147483690" r:id="rId22"/>
    <p:sldLayoutId id="2147483691" r:id="rId23"/>
    <p:sldLayoutId id="2147483697" r:id="rId24"/>
    <p:sldLayoutId id="2147483694" r:id="rId25"/>
    <p:sldLayoutId id="2147483655" r:id="rId26"/>
    <p:sldLayoutId id="2147483667" r:id="rId27"/>
    <p:sldLayoutId id="2147483692" r:id="rId28"/>
    <p:sldLayoutId id="2147483693" r:id="rId29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81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809" userDrawn="1">
          <p15:clr>
            <a:srgbClr val="F26B43"/>
          </p15:clr>
        </p15:guide>
        <p15:guide id="5" pos="932" userDrawn="1">
          <p15:clr>
            <a:srgbClr val="F26B43"/>
          </p15:clr>
        </p15:guide>
        <p15:guide id="6" pos="1412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005" userDrawn="1">
          <p15:clr>
            <a:srgbClr val="F26B43"/>
          </p15:clr>
        </p15:guide>
        <p15:guide id="9" pos="2118" userDrawn="1">
          <p15:clr>
            <a:srgbClr val="F26B43"/>
          </p15:clr>
        </p15:guide>
        <p15:guide id="10" pos="2597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90" userDrawn="1">
          <p15:clr>
            <a:srgbClr val="F26B43"/>
          </p15:clr>
        </p15:guide>
        <p15:guide id="13" pos="3303" userDrawn="1">
          <p15:clr>
            <a:srgbClr val="F26B43"/>
          </p15:clr>
        </p15:guide>
        <p15:guide id="14" pos="3783" userDrawn="1">
          <p15:clr>
            <a:srgbClr val="F26B43"/>
          </p15:clr>
        </p15:guide>
        <p15:guide id="15" pos="3896" userDrawn="1">
          <p15:clr>
            <a:srgbClr val="F26B43"/>
          </p15:clr>
        </p15:guide>
        <p15:guide id="16" pos="4376" userDrawn="1">
          <p15:clr>
            <a:srgbClr val="F26B43"/>
          </p15:clr>
        </p15:guide>
        <p15:guide id="17" pos="4489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082" userDrawn="1">
          <p15:clr>
            <a:srgbClr val="F26B43"/>
          </p15:clr>
        </p15:guide>
        <p15:guide id="20" pos="5561" userDrawn="1">
          <p15:clr>
            <a:srgbClr val="F26B43"/>
          </p15:clr>
        </p15:guide>
        <p15:guide id="21" pos="5674" userDrawn="1">
          <p15:clr>
            <a:srgbClr val="F26B43"/>
          </p15:clr>
        </p15:guide>
        <p15:guide id="22" pos="6154" userDrawn="1">
          <p15:clr>
            <a:srgbClr val="F26B43"/>
          </p15:clr>
        </p15:guide>
        <p15:guide id="23" pos="6267" userDrawn="1">
          <p15:clr>
            <a:srgbClr val="F26B43"/>
          </p15:clr>
        </p15:guide>
        <p15:guide id="24" pos="6747" userDrawn="1">
          <p15:clr>
            <a:srgbClr val="F26B43"/>
          </p15:clr>
        </p15:guide>
        <p15:guide id="25" pos="6860" userDrawn="1">
          <p15:clr>
            <a:srgbClr val="F26B43"/>
          </p15:clr>
        </p15:guide>
        <p15:guide id="26" pos="7339" userDrawn="1">
          <p15:clr>
            <a:srgbClr val="F26B43"/>
          </p15:clr>
        </p15:guide>
        <p15:guide id="27" orient="horz" pos="109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017125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endParaRPr lang="en-GB" sz="7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_SD_FLD_Copyright"/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r>
              <a:rPr lang="en-GB" altLang="ja-JP" sz="700" cap="all" baseline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11 September 2024</a:t>
            </a: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984A4F1-702F-969E-26B0-80E32B27D347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0883364" y="540000"/>
            <a:ext cx="768636" cy="3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819">
          <p15:clr>
            <a:srgbClr val="F26B43"/>
          </p15:clr>
        </p15:guide>
        <p15:guide id="3" orient="horz" pos="340">
          <p15:clr>
            <a:srgbClr val="F26B43"/>
          </p15:clr>
        </p15:guide>
        <p15:guide id="4" orient="horz" pos="3809">
          <p15:clr>
            <a:srgbClr val="F26B43"/>
          </p15:clr>
        </p15:guide>
        <p15:guide id="5" pos="932">
          <p15:clr>
            <a:srgbClr val="F26B43"/>
          </p15:clr>
        </p15:guide>
        <p15:guide id="6" pos="1412">
          <p15:clr>
            <a:srgbClr val="F26B43"/>
          </p15:clr>
        </p15:guide>
        <p15:guide id="7" pos="1525">
          <p15:clr>
            <a:srgbClr val="F26B43"/>
          </p15:clr>
        </p15:guide>
        <p15:guide id="8" pos="2005">
          <p15:clr>
            <a:srgbClr val="F26B43"/>
          </p15:clr>
        </p15:guide>
        <p15:guide id="9" pos="2118">
          <p15:clr>
            <a:srgbClr val="F26B43"/>
          </p15:clr>
        </p15:guide>
        <p15:guide id="10" pos="2597">
          <p15:clr>
            <a:srgbClr val="F26B43"/>
          </p15:clr>
        </p15:guide>
        <p15:guide id="11" pos="2711">
          <p15:clr>
            <a:srgbClr val="F26B43"/>
          </p15:clr>
        </p15:guide>
        <p15:guide id="12" pos="3190">
          <p15:clr>
            <a:srgbClr val="F26B43"/>
          </p15:clr>
        </p15:guide>
        <p15:guide id="13" pos="3303">
          <p15:clr>
            <a:srgbClr val="F26B43"/>
          </p15:clr>
        </p15:guide>
        <p15:guide id="14" pos="3783">
          <p15:clr>
            <a:srgbClr val="F26B43"/>
          </p15:clr>
        </p15:guide>
        <p15:guide id="15" pos="3896">
          <p15:clr>
            <a:srgbClr val="F26B43"/>
          </p15:clr>
        </p15:guide>
        <p15:guide id="16" pos="4376">
          <p15:clr>
            <a:srgbClr val="F26B43"/>
          </p15:clr>
        </p15:guide>
        <p15:guide id="17" pos="4489">
          <p15:clr>
            <a:srgbClr val="F26B43"/>
          </p15:clr>
        </p15:guide>
        <p15:guide id="18" pos="4968">
          <p15:clr>
            <a:srgbClr val="F26B43"/>
          </p15:clr>
        </p15:guide>
        <p15:guide id="19" pos="5082">
          <p15:clr>
            <a:srgbClr val="F26B43"/>
          </p15:clr>
        </p15:guide>
        <p15:guide id="20" pos="5561">
          <p15:clr>
            <a:srgbClr val="F26B43"/>
          </p15:clr>
        </p15:guide>
        <p15:guide id="21" pos="5674">
          <p15:clr>
            <a:srgbClr val="F26B43"/>
          </p15:clr>
        </p15:guide>
        <p15:guide id="22" pos="6154">
          <p15:clr>
            <a:srgbClr val="F26B43"/>
          </p15:clr>
        </p15:guide>
        <p15:guide id="23" pos="6267">
          <p15:clr>
            <a:srgbClr val="F26B43"/>
          </p15:clr>
        </p15:guide>
        <p15:guide id="24" pos="6747">
          <p15:clr>
            <a:srgbClr val="F26B43"/>
          </p15:clr>
        </p15:guide>
        <p15:guide id="25" pos="6860">
          <p15:clr>
            <a:srgbClr val="F26B43"/>
          </p15:clr>
        </p15:guide>
        <p15:guide id="26" pos="7339">
          <p15:clr>
            <a:srgbClr val="F26B43"/>
          </p15:clr>
        </p15:guide>
        <p15:guide id="27" orient="horz" pos="10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5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5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5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3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5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D22F-4A6C-5E3E-1D8A-9B6F523A9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48" y="1786272"/>
            <a:ext cx="9856582" cy="2985625"/>
          </a:xfrm>
        </p:spPr>
        <p:txBody>
          <a:bodyPr/>
          <a:lstStyle/>
          <a:p>
            <a:r>
              <a:rPr lang="en-GB" sz="5400" dirty="0"/>
              <a:t>X2208/2235</a:t>
            </a:r>
            <a:br>
              <a:rPr lang="en-GB" sz="5400" dirty="0"/>
            </a:br>
            <a:r>
              <a:rPr lang="en-GB" sz="5400" dirty="0"/>
              <a:t>Participant/Non-Participant Study: Residential Equity Analysis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9109D-29E4-F81A-493D-D824F3E86E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September 11,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EFA54-A865-1EC7-B567-04591507A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Shawn Bodmann, Miles Ingram, Jordan Gropper, DNV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FE483-5D0D-9F85-86DD-AF79A7CEDB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07366-CB75-4AA8-9E5B-928B849F427C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6B0AE-37FA-850B-18F4-FF8DB77AE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518796"/>
            <a:ext cx="1582555" cy="7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8296-5E82-91B6-D605-E877930F2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Statewide EJC Savings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B302A-0E80-AC31-72D0-AA9F3620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B340EE-4D5D-C010-A7D3-B0062616DB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713076"/>
              </p:ext>
            </p:extLst>
          </p:nvPr>
        </p:nvGraphicFramePr>
        <p:xfrm>
          <a:off x="6096000" y="1107138"/>
          <a:ext cx="5523774" cy="478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43DD68-B636-1EC6-A108-23512FC06083}"/>
              </a:ext>
            </a:extLst>
          </p:cNvPr>
          <p:cNvCxnSpPr>
            <a:cxnSpLocks/>
          </p:cNvCxnSpPr>
          <p:nvPr/>
        </p:nvCxnSpPr>
        <p:spPr>
          <a:xfrm>
            <a:off x="7239000" y="3483178"/>
            <a:ext cx="4212771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State Silhouettes">
            <a:extLst>
              <a:ext uri="{FF2B5EF4-FFF2-40B4-BE49-F238E27FC236}">
                <a16:creationId xmlns:a16="http://schemas.microsoft.com/office/drawing/2014/main" id="{DD90C26F-3A0E-4209-3135-8351CE9E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92" y="53582"/>
            <a:ext cx="1144997" cy="11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94C905-1B53-3735-BFCF-0147EE5CA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98640"/>
              </p:ext>
            </p:extLst>
          </p:nvPr>
        </p:nvGraphicFramePr>
        <p:xfrm>
          <a:off x="7464080" y="5844917"/>
          <a:ext cx="3369581" cy="882015"/>
        </p:xfrm>
        <a:graphic>
          <a:graphicData uri="http://schemas.openxmlformats.org/drawingml/2006/table">
            <a:tbl>
              <a:tblPr/>
              <a:tblGrid>
                <a:gridCol w="1704579">
                  <a:extLst>
                    <a:ext uri="{9D8B030D-6E8A-4147-A177-3AD203B41FA5}">
                      <a16:colId xmlns:a16="http://schemas.microsoft.com/office/drawing/2014/main" val="3773764978"/>
                    </a:ext>
                  </a:extLst>
                </a:gridCol>
                <a:gridCol w="1665002">
                  <a:extLst>
                    <a:ext uri="{9D8B030D-6E8A-4147-A177-3AD203B41FA5}">
                      <a16:colId xmlns:a16="http://schemas.microsoft.com/office/drawing/2014/main" val="335711673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Benchmarks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856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 of electric households in EJC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 of gas households in EJC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70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45%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55%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18128"/>
                  </a:ext>
                </a:extLst>
              </a:tr>
            </a:tbl>
          </a:graphicData>
        </a:graphic>
      </p:graphicFrame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5010FCA9-15EF-7FD2-E076-B4898FC88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61875"/>
            <a:ext cx="5388247" cy="4641360"/>
          </a:xfrm>
        </p:spPr>
        <p:txBody>
          <a:bodyPr/>
          <a:lstStyle/>
          <a:p>
            <a:pPr marL="180000" lvl="1">
              <a:spcBef>
                <a:spcPts val="1200"/>
              </a:spcBef>
            </a:pPr>
            <a:r>
              <a:rPr lang="en-GB" b="1" dirty="0"/>
              <a:t>Gas savings. </a:t>
            </a:r>
            <a:r>
              <a:rPr lang="en-GB" dirty="0"/>
              <a:t>The share of gas savings in EJCs has been consistently </a:t>
            </a:r>
            <a:r>
              <a:rPr lang="en-GB" b="1" dirty="0">
                <a:solidFill>
                  <a:schemeClr val="tx2"/>
                </a:solidFill>
              </a:rPr>
              <a:t>greater</a:t>
            </a:r>
            <a:r>
              <a:rPr lang="en-GB" b="1" dirty="0">
                <a:solidFill>
                  <a:schemeClr val="accent6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than the share of EJC households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  <a:r>
              <a:rPr lang="en-GB" dirty="0">
                <a:solidFill>
                  <a:schemeClr val="tx2"/>
                </a:solidFill>
              </a:rPr>
              <a:t> 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  <a:p>
            <a:r>
              <a:rPr lang="en-GB" sz="1800" b="1" dirty="0"/>
              <a:t>Electric savings. </a:t>
            </a:r>
            <a:r>
              <a:rPr lang="en-GB" sz="1800" dirty="0"/>
              <a:t>The share of electric savings in EJCs is </a:t>
            </a:r>
            <a:r>
              <a:rPr lang="en-GB" sz="1800" b="1" dirty="0">
                <a:solidFill>
                  <a:schemeClr val="tx2"/>
                </a:solidFill>
              </a:rPr>
              <a:t>about equal to </a:t>
            </a:r>
            <a:r>
              <a:rPr lang="en-GB" sz="1800" dirty="0"/>
              <a:t>the share of EJC households</a:t>
            </a:r>
            <a:endParaRPr lang="en-GB" sz="1800" b="1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89535D-0CD8-336E-C64A-4BC4FEA7C3D4}"/>
              </a:ext>
            </a:extLst>
          </p:cNvPr>
          <p:cNvSpPr txBox="1"/>
          <p:nvPr/>
        </p:nvSpPr>
        <p:spPr>
          <a:xfrm>
            <a:off x="508860" y="5818569"/>
            <a:ext cx="49231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aseline="30000" dirty="0">
                <a:solidFill>
                  <a:schemeClr val="accent1"/>
                </a:solidFill>
              </a:rPr>
              <a:t>1</a:t>
            </a:r>
            <a:r>
              <a:rPr lang="en-GB" sz="1200" dirty="0">
                <a:solidFill>
                  <a:schemeClr val="accent1"/>
                </a:solidFill>
              </a:rPr>
              <a:t>The drop in 2023 is likely related to data anomalies (e.g., incomplete tracking data for gas programs).</a:t>
            </a:r>
          </a:p>
        </p:txBody>
      </p:sp>
    </p:spTree>
    <p:extLst>
      <p:ext uri="{BB962C8B-B14F-4D97-AF65-F5344CB8AC3E}">
        <p14:creationId xmlns:p14="http://schemas.microsoft.com/office/powerpoint/2010/main" val="278432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C7F7-336B-70C7-9A92-683868C0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Statewide EJC Participation Share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8D314-E49C-C61D-4392-74497E40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B71F72-A8EB-C887-197F-BE1192926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089174"/>
              </p:ext>
            </p:extLst>
          </p:nvPr>
        </p:nvGraphicFramePr>
        <p:xfrm>
          <a:off x="5421086" y="1194225"/>
          <a:ext cx="6229578" cy="494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State Silhouettes">
            <a:extLst>
              <a:ext uri="{FF2B5EF4-FFF2-40B4-BE49-F238E27FC236}">
                <a16:creationId xmlns:a16="http://schemas.microsoft.com/office/drawing/2014/main" id="{F315066C-A2A3-EBAD-7DAC-1792049A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92" y="53582"/>
            <a:ext cx="1144997" cy="11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B8C95C-D53D-AC57-40D7-1BAE557EBD00}"/>
              </a:ext>
            </a:extLst>
          </p:cNvPr>
          <p:cNvSpPr txBox="1"/>
          <p:nvPr/>
        </p:nvSpPr>
        <p:spPr>
          <a:xfrm>
            <a:off x="539750" y="1475749"/>
            <a:ext cx="4794250" cy="4108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 marL="180000" lvl="1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>
                <a:solidFill>
                  <a:schemeClr val="accent1"/>
                </a:solidFill>
              </a:defRPr>
            </a:lvl7pPr>
            <a:lvl8pPr marL="180000" indent="-1800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spc="-300" baseline="0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The recent decrease in EJC participation share is driven primarily by a </a:t>
            </a:r>
            <a:r>
              <a:rPr lang="en-GB" b="1" dirty="0"/>
              <a:t>decrease in the share of HES-IE participation in EJCs </a:t>
            </a:r>
          </a:p>
          <a:p>
            <a:pPr lvl="2"/>
            <a:r>
              <a:rPr lang="en-GB" dirty="0"/>
              <a:t>The HES participation share has remained roughly stable (low 30s) as the HES-IE share has dropped about 17 percentage points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1F6647-007C-E247-F766-CDC3ABF22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F0FCB-286C-48BB-37A1-95D02023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Statewide EJC Rates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1D7FB-C9E9-3E25-2034-01E8B330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94225"/>
            <a:ext cx="10933793" cy="431762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EJC customers participate less often than non-EJC customers, but those that participate have more savings and incentives on average</a:t>
            </a:r>
            <a:r>
              <a:rPr lang="en-GB" sz="1800" b="1" dirty="0"/>
              <a:t> </a:t>
            </a:r>
          </a:p>
          <a:p>
            <a:r>
              <a:rPr lang="en-GB" sz="1600" dirty="0"/>
              <a:t>Participation: EJC </a:t>
            </a:r>
            <a:r>
              <a:rPr lang="en-GB" sz="1600" b="1" dirty="0">
                <a:solidFill>
                  <a:srgbClr val="EB2A34"/>
                </a:solidFill>
              </a:rPr>
              <a:t>&lt;</a:t>
            </a:r>
            <a:r>
              <a:rPr lang="en-GB" sz="1600" dirty="0"/>
              <a:t> Non-EJC </a:t>
            </a:r>
          </a:p>
          <a:p>
            <a:r>
              <a:rPr lang="en-GB" sz="1600" dirty="0"/>
              <a:t>Savings: EJC </a:t>
            </a:r>
            <a:r>
              <a:rPr lang="en-GB" sz="1600" b="1" dirty="0">
                <a:solidFill>
                  <a:schemeClr val="accent6"/>
                </a:solidFill>
              </a:rPr>
              <a:t>&gt;</a:t>
            </a:r>
            <a:r>
              <a:rPr lang="en-GB" sz="1600" dirty="0"/>
              <a:t> Non-EJC </a:t>
            </a:r>
          </a:p>
          <a:p>
            <a:r>
              <a:rPr lang="en-GB" sz="1600" dirty="0"/>
              <a:t>Incentives: EJC </a:t>
            </a:r>
            <a:r>
              <a:rPr lang="en-GB" sz="1600" b="1" dirty="0">
                <a:solidFill>
                  <a:schemeClr val="accent6"/>
                </a:solidFill>
              </a:rPr>
              <a:t>&gt;</a:t>
            </a:r>
            <a:r>
              <a:rPr lang="en-GB" sz="1600" dirty="0"/>
              <a:t> Non-EJC </a:t>
            </a:r>
            <a:endParaRPr lang="en-GB" sz="1800" dirty="0"/>
          </a:p>
          <a:p>
            <a:pPr marL="0" indent="0">
              <a:buNone/>
            </a:pPr>
            <a:br>
              <a:rPr lang="en-GB" sz="1800" b="1" dirty="0"/>
            </a:br>
            <a:r>
              <a:rPr lang="en-GB" b="1" dirty="0"/>
              <a:t>Participation rates do not meet level of need</a:t>
            </a:r>
            <a:r>
              <a:rPr lang="en-GB" dirty="0"/>
              <a:t> </a:t>
            </a:r>
          </a:p>
          <a:p>
            <a:r>
              <a:rPr lang="en-GB" sz="1600" dirty="0"/>
              <a:t>At ~1.5% participation annually, it would take over 16 years (with no repeat participation), to serve the 25% of homes in EJCs with high energy burden (i.e., energy costs &gt; 6% of household income)</a:t>
            </a:r>
            <a:endParaRPr lang="en-GB" sz="1400" dirty="0"/>
          </a:p>
          <a:p>
            <a:pPr marL="0" indent="0">
              <a:buNone/>
            </a:pPr>
            <a:br>
              <a:rPr lang="en-GB" sz="1800" b="1" dirty="0"/>
            </a:br>
            <a:r>
              <a:rPr lang="en-GB" b="1" dirty="0"/>
              <a:t>Savings rates are decreasing </a:t>
            </a:r>
            <a:endParaRPr lang="en-GB" sz="1800" b="1" dirty="0"/>
          </a:p>
          <a:p>
            <a:r>
              <a:rPr lang="en-GB" sz="1600" dirty="0"/>
              <a:t>End of lighting and growth of electrification (negative electric savings)</a:t>
            </a:r>
          </a:p>
          <a:p>
            <a:r>
              <a:rPr lang="en-GB" sz="1600" dirty="0"/>
              <a:t>HES/HES-IE realization rates and NTG ratios decreased in 2022-2023</a:t>
            </a:r>
          </a:p>
          <a:p>
            <a:r>
              <a:rPr lang="en-GB" sz="1600" dirty="0"/>
              <a:t>However, participation and incentive rates </a:t>
            </a:r>
            <a:r>
              <a:rPr lang="en-GB" sz="1600" i="1" dirty="0"/>
              <a:t>increased </a:t>
            </a:r>
            <a:r>
              <a:rPr lang="en-GB" sz="1600" dirty="0"/>
              <a:t>post-COVID</a:t>
            </a:r>
          </a:p>
          <a:p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4750-B297-83B8-AE5F-711DC214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2" descr="State Silhouettes">
            <a:extLst>
              <a:ext uri="{FF2B5EF4-FFF2-40B4-BE49-F238E27FC236}">
                <a16:creationId xmlns:a16="http://schemas.microsoft.com/office/drawing/2014/main" id="{350D9408-36E8-C091-F02B-D1C40F0F6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92" y="53582"/>
            <a:ext cx="1144997" cy="11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B48D73E2-9331-28D7-7467-E3BF0EACCC42}"/>
              </a:ext>
            </a:extLst>
          </p:cNvPr>
          <p:cNvSpPr/>
          <p:nvPr/>
        </p:nvSpPr>
        <p:spPr>
          <a:xfrm>
            <a:off x="3304339" y="2333966"/>
            <a:ext cx="283315" cy="640855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55EE0-6054-7EBF-A72F-8477B8DF613B}"/>
              </a:ext>
            </a:extLst>
          </p:cNvPr>
          <p:cNvSpPr txBox="1"/>
          <p:nvPr/>
        </p:nvSpPr>
        <p:spPr>
          <a:xfrm>
            <a:off x="3674739" y="2514600"/>
            <a:ext cx="32545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tx2"/>
                </a:solidFill>
              </a:rPr>
              <a:t>Partly due to program design…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ABB08-87F6-529F-CD11-4AAC00795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C7F7-336B-70C7-9A92-683868C0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Statewide Participation and Incentives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8D314-E49C-C61D-4392-74497E40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DAFC778-C29E-B2B8-64A4-FB50969473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459553"/>
              </p:ext>
            </p:extLst>
          </p:nvPr>
        </p:nvGraphicFramePr>
        <p:xfrm>
          <a:off x="388143" y="2400300"/>
          <a:ext cx="5707064" cy="4327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State Silhouettes">
            <a:extLst>
              <a:ext uri="{FF2B5EF4-FFF2-40B4-BE49-F238E27FC236}">
                <a16:creationId xmlns:a16="http://schemas.microsoft.com/office/drawing/2014/main" id="{E1880A3F-80BC-6D3C-E1C8-474EF4929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92" y="53582"/>
            <a:ext cx="1144997" cy="11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65CC11-81A6-E4FA-D44E-280194497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740880"/>
              </p:ext>
            </p:extLst>
          </p:nvPr>
        </p:nvGraphicFramePr>
        <p:xfrm>
          <a:off x="6292276" y="2438400"/>
          <a:ext cx="5707064" cy="4327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9A6AF7-1AF9-28E0-53BF-85E562FE85C6}"/>
              </a:ext>
            </a:extLst>
          </p:cNvPr>
          <p:cNvSpPr txBox="1"/>
          <p:nvPr/>
        </p:nvSpPr>
        <p:spPr>
          <a:xfrm>
            <a:off x="539751" y="1361875"/>
            <a:ext cx="11110913" cy="127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 marL="180000" lvl="1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>
                <a:solidFill>
                  <a:schemeClr val="accent1"/>
                </a:solidFill>
              </a:defRPr>
            </a:lvl7pPr>
            <a:lvl8pPr marL="180000" indent="-1800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spc="-300" baseline="0">
                <a:solidFill>
                  <a:schemeClr val="accent1"/>
                </a:solidFill>
              </a:defRPr>
            </a:lvl9pPr>
          </a:lstStyle>
          <a:p>
            <a:pPr marL="0" indent="0">
              <a:buNone/>
            </a:pPr>
            <a:r>
              <a:rPr lang="en-GB" b="1" dirty="0"/>
              <a:t>EJC customers participate at lower rates, but receive larger incentives, than non-EJC customers</a:t>
            </a:r>
          </a:p>
          <a:p>
            <a:pPr lvl="1"/>
            <a:r>
              <a:rPr lang="en-GB" sz="1600" dirty="0"/>
              <a:t>There has been a noticeable increase in both participation and incentive rates post-COVID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E5317-B612-1CC8-335B-89A83045FA9C}"/>
              </a:ext>
            </a:extLst>
          </p:cNvPr>
          <p:cNvSpPr txBox="1"/>
          <p:nvPr/>
        </p:nvSpPr>
        <p:spPr>
          <a:xfrm>
            <a:off x="6609776" y="6617001"/>
            <a:ext cx="5358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000" dirty="0">
                <a:solidFill>
                  <a:schemeClr val="accent1"/>
                </a:solidFill>
              </a:rPr>
              <a:t>Note: 2023 is excluded from this graph due to ongoing QC on Avangrid 2023 incentive data.</a:t>
            </a:r>
          </a:p>
        </p:txBody>
      </p:sp>
    </p:spTree>
    <p:extLst>
      <p:ext uri="{BB962C8B-B14F-4D97-AF65-F5344CB8AC3E}">
        <p14:creationId xmlns:p14="http://schemas.microsoft.com/office/powerpoint/2010/main" val="325754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C7F7-336B-70C7-9A92-683868C0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Statewide Electric and Gas Savings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8D314-E49C-C61D-4392-74497E40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 descr="State Silhouettes">
            <a:extLst>
              <a:ext uri="{FF2B5EF4-FFF2-40B4-BE49-F238E27FC236}">
                <a16:creationId xmlns:a16="http://schemas.microsoft.com/office/drawing/2014/main" id="{E1880A3F-80BC-6D3C-E1C8-474EF4929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92" y="53582"/>
            <a:ext cx="1144997" cy="11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A6AF7-1AF9-28E0-53BF-85E562FE85C6}"/>
              </a:ext>
            </a:extLst>
          </p:cNvPr>
          <p:cNvSpPr txBox="1"/>
          <p:nvPr/>
        </p:nvSpPr>
        <p:spPr>
          <a:xfrm>
            <a:off x="539751" y="1272975"/>
            <a:ext cx="11110913" cy="127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 marL="180000" lvl="1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>
                <a:solidFill>
                  <a:schemeClr val="accent1"/>
                </a:solidFill>
              </a:defRPr>
            </a:lvl7pPr>
            <a:lvl8pPr marL="180000" indent="-1800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spc="-300" baseline="0">
                <a:solidFill>
                  <a:schemeClr val="accent1"/>
                </a:solidFill>
              </a:defRPr>
            </a:lvl9pPr>
          </a:lstStyle>
          <a:p>
            <a:pPr marL="0" indent="0">
              <a:buNone/>
            </a:pPr>
            <a:r>
              <a:rPr lang="en-GB" b="1" dirty="0"/>
              <a:t>EJC savings rates are consistently higher than non-EJC rates, but all rates are decreasing </a:t>
            </a:r>
            <a:endParaRPr lang="en-GB" sz="2000" b="1" dirty="0"/>
          </a:p>
          <a:p>
            <a:r>
              <a:rPr lang="en-GB" sz="1600" dirty="0"/>
              <a:t>Electric decreases due to the end of lighting and growth of electrification (negative electric savings)</a:t>
            </a:r>
          </a:p>
          <a:p>
            <a:r>
              <a:rPr lang="en-GB" sz="1600" dirty="0"/>
              <a:t>Gas and electric decreases due to lower HES/HES-IE realization rates and NTG ratios in 2022-2023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CB71928-C0FD-493E-A085-F90639A2D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806722"/>
              </p:ext>
            </p:extLst>
          </p:nvPr>
        </p:nvGraphicFramePr>
        <p:xfrm>
          <a:off x="463550" y="2552700"/>
          <a:ext cx="5707064" cy="421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75584FA-73AA-13B0-E561-D54024208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799797"/>
              </p:ext>
            </p:extLst>
          </p:nvPr>
        </p:nvGraphicFramePr>
        <p:xfrm>
          <a:off x="6246815" y="2552699"/>
          <a:ext cx="5707064" cy="421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933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47E965-7928-649B-E391-FD01BAA3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46306"/>
            <a:ext cx="10170863" cy="3784387"/>
          </a:xfrm>
        </p:spPr>
        <p:txBody>
          <a:bodyPr/>
          <a:lstStyle/>
          <a:p>
            <a:r>
              <a:rPr lang="en-GB" dirty="0"/>
              <a:t>Company-Specific Residential Key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51F84-1668-58AA-6686-C66E8386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15</a:t>
            </a:fld>
            <a:endParaRPr lang="en-GB"/>
          </a:p>
        </p:txBody>
      </p:sp>
      <p:pic>
        <p:nvPicPr>
          <p:cNvPr id="2050" name="Picture 2" descr="AVANGRID and EV Connect Partner on Advanced Electric Vehicle Data Services">
            <a:extLst>
              <a:ext uri="{FF2B5EF4-FFF2-40B4-BE49-F238E27FC236}">
                <a16:creationId xmlns:a16="http://schemas.microsoft.com/office/drawing/2014/main" id="{2D039993-8CB9-9C44-F91F-1001155A7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7" b="21531"/>
          <a:stretch/>
        </p:blipFill>
        <p:spPr bwMode="auto">
          <a:xfrm>
            <a:off x="6196013" y="4373798"/>
            <a:ext cx="4514850" cy="142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ownload Eversource Logo PNG and Vector (PDF, SVG, Ai, EPS) Free">
            <a:extLst>
              <a:ext uri="{FF2B5EF4-FFF2-40B4-BE49-F238E27FC236}">
                <a16:creationId xmlns:a16="http://schemas.microsoft.com/office/drawing/2014/main" id="{42B94C3E-D43F-D471-6ACE-1287CE25E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2" t="35500" r="18037" b="35641"/>
          <a:stretch/>
        </p:blipFill>
        <p:spPr bwMode="auto">
          <a:xfrm>
            <a:off x="540000" y="4383323"/>
            <a:ext cx="5447900" cy="14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FEA999-8200-9C85-DA1A-C4104CB86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9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7A7E-5D01-054F-EC82-FF7B0D5E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Company-Specific Findings – Shares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A1C38-14CD-7302-90F4-A418E8F4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5801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2A5708-98E7-F626-9992-099CAED42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6576"/>
              </p:ext>
            </p:extLst>
          </p:nvPr>
        </p:nvGraphicFramePr>
        <p:xfrm>
          <a:off x="4120600" y="5496854"/>
          <a:ext cx="1643131" cy="893130"/>
        </p:xfrm>
        <a:graphic>
          <a:graphicData uri="http://schemas.openxmlformats.org/drawingml/2006/table">
            <a:tbl>
              <a:tblPr/>
              <a:tblGrid>
                <a:gridCol w="983479">
                  <a:extLst>
                    <a:ext uri="{9D8B030D-6E8A-4147-A177-3AD203B41FA5}">
                      <a16:colId xmlns:a16="http://schemas.microsoft.com/office/drawing/2014/main" val="2027345234"/>
                    </a:ext>
                  </a:extLst>
                </a:gridCol>
                <a:gridCol w="659652">
                  <a:extLst>
                    <a:ext uri="{9D8B030D-6E8A-4147-A177-3AD203B41FA5}">
                      <a16:colId xmlns:a16="http://schemas.microsoft.com/office/drawing/2014/main" val="3773764978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 Utility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EJC%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7007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Eversource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229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Avangrid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051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D8BB0B-809A-BB32-9920-85507981E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60748"/>
              </p:ext>
            </p:extLst>
          </p:nvPr>
        </p:nvGraphicFramePr>
        <p:xfrm>
          <a:off x="6006903" y="5493539"/>
          <a:ext cx="1662700" cy="899760"/>
        </p:xfrm>
        <a:graphic>
          <a:graphicData uri="http://schemas.openxmlformats.org/drawingml/2006/table">
            <a:tbl>
              <a:tblPr/>
              <a:tblGrid>
                <a:gridCol w="1006899">
                  <a:extLst>
                    <a:ext uri="{9D8B030D-6E8A-4147-A177-3AD203B41FA5}">
                      <a16:colId xmlns:a16="http://schemas.microsoft.com/office/drawing/2014/main" val="649689396"/>
                    </a:ext>
                  </a:extLst>
                </a:gridCol>
                <a:gridCol w="655801">
                  <a:extLst>
                    <a:ext uri="{9D8B030D-6E8A-4147-A177-3AD203B41FA5}">
                      <a16:colId xmlns:a16="http://schemas.microsoft.com/office/drawing/2014/main" val="3803105548"/>
                    </a:ext>
                  </a:extLst>
                </a:gridCol>
              </a:tblGrid>
              <a:tr h="4450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 Utility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EJC%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93626"/>
                  </a:ext>
                </a:extLst>
              </a:tr>
              <a:tr h="22736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Eversource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531261"/>
                  </a:ext>
                </a:extLst>
              </a:tr>
              <a:tr h="22736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Avangrid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62199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A0981E1-B708-9DD1-D453-24111DCCE312}"/>
              </a:ext>
            </a:extLst>
          </p:cNvPr>
          <p:cNvSpPr txBox="1"/>
          <p:nvPr/>
        </p:nvSpPr>
        <p:spPr>
          <a:xfrm>
            <a:off x="4120599" y="5060824"/>
            <a:ext cx="353839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accent1"/>
                </a:solidFill>
              </a:rPr>
              <a:t>Benchmarks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340123-738E-E51C-8258-72BF9C6C8760}"/>
              </a:ext>
            </a:extLst>
          </p:cNvPr>
          <p:cNvSpPr txBox="1">
            <a:spLocks/>
          </p:cNvSpPr>
          <p:nvPr/>
        </p:nvSpPr>
        <p:spPr>
          <a:xfrm>
            <a:off x="583693" y="1936876"/>
            <a:ext cx="5348462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/>
              <a:t>Avangrid programs generally provide a smaller share of benefits to EJC participants than their </a:t>
            </a:r>
            <a:r>
              <a:rPr lang="en-GB" sz="1800" dirty="0"/>
              <a:t>(relatively high)</a:t>
            </a:r>
            <a:r>
              <a:rPr lang="en-GB" sz="1800" b="1" dirty="0"/>
              <a:t> share of the population, but a higher share for gas savings</a:t>
            </a:r>
            <a:endParaRPr lang="en-GB" sz="1800" dirty="0"/>
          </a:p>
          <a:p>
            <a:r>
              <a:rPr lang="en-GB" sz="1800" dirty="0"/>
              <a:t>Participation, electric savings, and incentive EJC </a:t>
            </a:r>
            <a:r>
              <a:rPr lang="en-GB" sz="1800" dirty="0">
                <a:solidFill>
                  <a:schemeClr val="tx2"/>
                </a:solidFill>
              </a:rPr>
              <a:t>share are below population EJC share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HES-IE shows a downward trend</a:t>
            </a:r>
          </a:p>
          <a:p>
            <a:r>
              <a:rPr lang="en-GB" sz="1800" dirty="0">
                <a:solidFill>
                  <a:schemeClr val="tx2"/>
                </a:solidFill>
              </a:rPr>
              <a:t>Gas savings EJC share is above populat</a:t>
            </a:r>
            <a:r>
              <a:rPr lang="en-GB" sz="1800" dirty="0"/>
              <a:t>ion share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8C0F3E-AD5E-11F9-5C4D-3D15EA67A22D}"/>
              </a:ext>
            </a:extLst>
          </p:cNvPr>
          <p:cNvSpPr/>
          <p:nvPr/>
        </p:nvSpPr>
        <p:spPr>
          <a:xfrm>
            <a:off x="539750" y="1332298"/>
            <a:ext cx="5322890" cy="5897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3600" dirty="0"/>
              <a:t>Avangrid EJC Shares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340123-738E-E51C-8258-72BF9C6C8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847" y="1922016"/>
            <a:ext cx="5485942" cy="4347345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Eversource programs generally benefit EJC participants in proportion to their share of the population, and above their share for gas savings</a:t>
            </a:r>
            <a:r>
              <a:rPr lang="en-GB" sz="1800" dirty="0"/>
              <a:t>  </a:t>
            </a: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Participation, electric savings, and incentive EJC share </a:t>
            </a:r>
            <a:r>
              <a:rPr lang="en-GB" sz="1800" dirty="0">
                <a:solidFill>
                  <a:schemeClr val="tx2"/>
                </a:solidFill>
              </a:rPr>
              <a:t>are at or just below population EJC share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HES-IE shows a downward trend</a:t>
            </a:r>
          </a:p>
          <a:p>
            <a:r>
              <a:rPr lang="en-GB" sz="1800" dirty="0">
                <a:solidFill>
                  <a:schemeClr val="tx2"/>
                </a:solidFill>
              </a:rPr>
              <a:t>Gas savings EJC share is above</a:t>
            </a:r>
            <a:r>
              <a:rPr lang="en-GB" sz="1800" dirty="0">
                <a:solidFill>
                  <a:schemeClr val="accent6"/>
                </a:solidFill>
              </a:rPr>
              <a:t> </a:t>
            </a:r>
            <a:r>
              <a:rPr lang="en-GB" sz="1800" dirty="0"/>
              <a:t>population share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C8C0F3E-AD5E-11F9-5C4D-3D15EA67A22D}"/>
              </a:ext>
            </a:extLst>
          </p:cNvPr>
          <p:cNvSpPr/>
          <p:nvPr/>
        </p:nvSpPr>
        <p:spPr>
          <a:xfrm>
            <a:off x="6259847" y="1332298"/>
            <a:ext cx="5322890" cy="5897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3600" dirty="0"/>
              <a:t>Eversource EJC Shares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8CC48C-734B-C001-45C2-4C6F7427E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19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C7F7-336B-70C7-9A92-683868C0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15925"/>
            <a:ext cx="11110914" cy="936000"/>
          </a:xfrm>
        </p:spPr>
        <p:txBody>
          <a:bodyPr/>
          <a:lstStyle/>
          <a:p>
            <a:r>
              <a:rPr lang="en-GB" dirty="0"/>
              <a:t>EJC Participation 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8D314-E49C-C61D-4392-74497E40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4291D8B-3E92-5A1F-8203-C216446FBC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324511"/>
              </p:ext>
            </p:extLst>
          </p:nvPr>
        </p:nvGraphicFramePr>
        <p:xfrm>
          <a:off x="358776" y="2667000"/>
          <a:ext cx="5556251" cy="407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041814-894C-A1CB-4C1F-B41351370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680486"/>
              </p:ext>
            </p:extLst>
          </p:nvPr>
        </p:nvGraphicFramePr>
        <p:xfrm>
          <a:off x="6096000" y="2667001"/>
          <a:ext cx="5943304" cy="407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0E5A262-7745-4656-1588-4F4874DC1ED5}"/>
              </a:ext>
            </a:extLst>
          </p:cNvPr>
          <p:cNvSpPr txBox="1"/>
          <p:nvPr/>
        </p:nvSpPr>
        <p:spPr>
          <a:xfrm>
            <a:off x="539750" y="1144910"/>
            <a:ext cx="11110913" cy="127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 marL="180000" lvl="1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>
                <a:solidFill>
                  <a:schemeClr val="accent1"/>
                </a:solidFill>
              </a:defRPr>
            </a:lvl7pPr>
            <a:lvl8pPr marL="180000" indent="-1800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spc="-300" baseline="0">
                <a:solidFill>
                  <a:schemeClr val="accent1"/>
                </a:solidFill>
              </a:defRPr>
            </a:lvl9pPr>
          </a:lstStyle>
          <a:p>
            <a:pPr marL="0" indent="0">
              <a:buNone/>
            </a:pPr>
            <a:r>
              <a:rPr lang="en-GB" b="1" dirty="0"/>
              <a:t>Avangrid has higher EJC participation share than Eversource, but below its relatively high benchmark </a:t>
            </a:r>
            <a:r>
              <a:rPr lang="en-GB" dirty="0"/>
              <a:t>(68% electric, 57% gas);</a:t>
            </a:r>
            <a:r>
              <a:rPr lang="en-GB" b="1" dirty="0"/>
              <a:t> Eversource has been at or slightly below its benchmark </a:t>
            </a:r>
            <a:r>
              <a:rPr lang="en-GB" dirty="0"/>
              <a:t>(39% electric, 51% gas)</a:t>
            </a:r>
            <a:r>
              <a:rPr lang="en-GB" b="1" dirty="0"/>
              <a:t> </a:t>
            </a:r>
          </a:p>
          <a:p>
            <a:pPr lvl="2"/>
            <a:r>
              <a:rPr lang="en-GB" sz="1600" dirty="0"/>
              <a:t>Both Companies show decreasing EJC participation shares for HES-IE</a:t>
            </a:r>
          </a:p>
          <a:p>
            <a:pPr lvl="2"/>
            <a:r>
              <a:rPr lang="en-GB" dirty="0"/>
              <a:t>Incentives EJC shares (not shown) shows similar patterns</a:t>
            </a:r>
          </a:p>
        </p:txBody>
      </p:sp>
    </p:spTree>
    <p:extLst>
      <p:ext uri="{BB962C8B-B14F-4D97-AF65-F5344CB8AC3E}">
        <p14:creationId xmlns:p14="http://schemas.microsoft.com/office/powerpoint/2010/main" val="292540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BE62-8D46-819F-26DA-52370619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43" y="514355"/>
            <a:ext cx="11110914" cy="936000"/>
          </a:xfrm>
        </p:spPr>
        <p:txBody>
          <a:bodyPr/>
          <a:lstStyle/>
          <a:p>
            <a:r>
              <a:rPr lang="en-GB" dirty="0"/>
              <a:t>EJC Savings 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BCBAB-1357-CD7F-9D70-5C0DFF51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B195C88-CC30-4B13-9468-F6F78CD8A7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794431"/>
              </p:ext>
            </p:extLst>
          </p:nvPr>
        </p:nvGraphicFramePr>
        <p:xfrm>
          <a:off x="5958113" y="2640631"/>
          <a:ext cx="6096000" cy="410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AFF5C00-7E79-45B9-8176-3A108ADA2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71661"/>
              </p:ext>
            </p:extLst>
          </p:nvPr>
        </p:nvGraphicFramePr>
        <p:xfrm>
          <a:off x="0" y="2640631"/>
          <a:ext cx="6096000" cy="410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2FB981-8411-7EE1-68E5-A7F493818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986756"/>
              </p:ext>
            </p:extLst>
          </p:nvPr>
        </p:nvGraphicFramePr>
        <p:xfrm>
          <a:off x="9613901" y="434888"/>
          <a:ext cx="2302645" cy="690885"/>
        </p:xfrm>
        <a:graphic>
          <a:graphicData uri="http://schemas.openxmlformats.org/drawingml/2006/table">
            <a:tbl>
              <a:tblPr/>
              <a:tblGrid>
                <a:gridCol w="1378224">
                  <a:extLst>
                    <a:ext uri="{9D8B030D-6E8A-4147-A177-3AD203B41FA5}">
                      <a16:colId xmlns:a16="http://schemas.microsoft.com/office/drawing/2014/main" val="2027345234"/>
                    </a:ext>
                  </a:extLst>
                </a:gridCol>
                <a:gridCol w="924421">
                  <a:extLst>
                    <a:ext uri="{9D8B030D-6E8A-4147-A177-3AD203B41FA5}">
                      <a16:colId xmlns:a16="http://schemas.microsoft.com/office/drawing/2014/main" val="3773764978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 Utility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EJC%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7007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Eversource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29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Avangrid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051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A17F3D-C25C-3977-8173-DFB4A8516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3849"/>
              </p:ext>
            </p:extLst>
          </p:nvPr>
        </p:nvGraphicFramePr>
        <p:xfrm>
          <a:off x="9613901" y="1132114"/>
          <a:ext cx="2302645" cy="705025"/>
        </p:xfrm>
        <a:graphic>
          <a:graphicData uri="http://schemas.openxmlformats.org/drawingml/2006/table">
            <a:tbl>
              <a:tblPr/>
              <a:tblGrid>
                <a:gridCol w="1394437">
                  <a:extLst>
                    <a:ext uri="{9D8B030D-6E8A-4147-A177-3AD203B41FA5}">
                      <a16:colId xmlns:a16="http://schemas.microsoft.com/office/drawing/2014/main" val="649689396"/>
                    </a:ext>
                  </a:extLst>
                </a:gridCol>
                <a:gridCol w="908208">
                  <a:extLst>
                    <a:ext uri="{9D8B030D-6E8A-4147-A177-3AD203B41FA5}">
                      <a16:colId xmlns:a16="http://schemas.microsoft.com/office/drawing/2014/main" val="3803105548"/>
                    </a:ext>
                  </a:extLst>
                </a:gridCol>
              </a:tblGrid>
              <a:tr h="2592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 Utility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EJC%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93626"/>
                  </a:ext>
                </a:extLst>
              </a:tr>
              <a:tr h="1324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Eversource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531261"/>
                  </a:ext>
                </a:extLst>
              </a:tr>
              <a:tr h="1324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Avangrid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621998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AEBAE7-8EFB-D919-947C-588324CAC3B1}"/>
              </a:ext>
            </a:extLst>
          </p:cNvPr>
          <p:cNvCxnSpPr>
            <a:cxnSpLocks/>
          </p:cNvCxnSpPr>
          <p:nvPr/>
        </p:nvCxnSpPr>
        <p:spPr>
          <a:xfrm>
            <a:off x="6859812" y="4480317"/>
            <a:ext cx="507818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E14F4D-5AB7-D8ED-C826-F295FE869E52}"/>
              </a:ext>
            </a:extLst>
          </p:cNvPr>
          <p:cNvCxnSpPr>
            <a:cxnSpLocks/>
          </p:cNvCxnSpPr>
          <p:nvPr/>
        </p:nvCxnSpPr>
        <p:spPr>
          <a:xfrm>
            <a:off x="890813" y="4289817"/>
            <a:ext cx="507818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A8BC8D-2BED-2BBD-A1C2-FE9F1FD0D9EB}"/>
              </a:ext>
            </a:extLst>
          </p:cNvPr>
          <p:cNvCxnSpPr>
            <a:cxnSpLocks/>
          </p:cNvCxnSpPr>
          <p:nvPr/>
        </p:nvCxnSpPr>
        <p:spPr>
          <a:xfrm>
            <a:off x="890813" y="3959617"/>
            <a:ext cx="507818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FCEDD0-2BD9-9AF5-FB09-4D6E544F0A55}"/>
              </a:ext>
            </a:extLst>
          </p:cNvPr>
          <p:cNvCxnSpPr>
            <a:cxnSpLocks/>
          </p:cNvCxnSpPr>
          <p:nvPr/>
        </p:nvCxnSpPr>
        <p:spPr>
          <a:xfrm>
            <a:off x="6859812" y="4848617"/>
            <a:ext cx="5078187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D23B70-F78C-429F-95CF-AFA0C96E6A3C}"/>
              </a:ext>
            </a:extLst>
          </p:cNvPr>
          <p:cNvSpPr txBox="1"/>
          <p:nvPr/>
        </p:nvSpPr>
        <p:spPr>
          <a:xfrm>
            <a:off x="539751" y="1246510"/>
            <a:ext cx="9074150" cy="127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 marL="180000" lvl="1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>
                <a:solidFill>
                  <a:schemeClr val="accent1"/>
                </a:solidFill>
              </a:defRPr>
            </a:lvl7pPr>
            <a:lvl8pPr marL="180000" indent="-1800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spc="-300" baseline="0">
                <a:solidFill>
                  <a:schemeClr val="accent1"/>
                </a:solidFill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solidFill>
                  <a:schemeClr val="accent4"/>
                </a:solidFill>
              </a:rPr>
              <a:t>Gas savings: </a:t>
            </a:r>
            <a:r>
              <a:rPr lang="en-GB" dirty="0"/>
              <a:t>Both Companies are generally above their gas savings benchmarks</a:t>
            </a:r>
            <a:r>
              <a:rPr lang="en-GB" b="1" dirty="0"/>
              <a:t> </a:t>
            </a:r>
            <a:r>
              <a:rPr lang="en-GB" b="1" dirty="0">
                <a:solidFill>
                  <a:schemeClr val="accent6"/>
                </a:solidFill>
              </a:rPr>
              <a:t>Electric</a:t>
            </a:r>
            <a:r>
              <a:rPr lang="en-GB" b="1" dirty="0"/>
              <a:t> </a:t>
            </a:r>
            <a:r>
              <a:rPr lang="en-GB" b="1" dirty="0">
                <a:solidFill>
                  <a:schemeClr val="accent6"/>
                </a:solidFill>
              </a:rPr>
              <a:t>savings:</a:t>
            </a:r>
            <a:r>
              <a:rPr lang="en-GB" dirty="0"/>
              <a:t> Avangrid is below its relatively high electric savings benchmark</a:t>
            </a:r>
          </a:p>
        </p:txBody>
      </p:sp>
    </p:spTree>
    <p:extLst>
      <p:ext uri="{BB962C8B-B14F-4D97-AF65-F5344CB8AC3E}">
        <p14:creationId xmlns:p14="http://schemas.microsoft.com/office/powerpoint/2010/main" val="13849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7A7E-5D01-054F-EC82-FF7B0D5E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Company-Specific Findings – Rates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D8BB0B-809A-BB32-9920-85507981E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94728"/>
              </p:ext>
            </p:extLst>
          </p:nvPr>
        </p:nvGraphicFramePr>
        <p:xfrm>
          <a:off x="6231948" y="5535311"/>
          <a:ext cx="3371407" cy="899760"/>
        </p:xfrm>
        <a:graphic>
          <a:graphicData uri="http://schemas.openxmlformats.org/drawingml/2006/table">
            <a:tbl>
              <a:tblPr/>
              <a:tblGrid>
                <a:gridCol w="1006899">
                  <a:extLst>
                    <a:ext uri="{9D8B030D-6E8A-4147-A177-3AD203B41FA5}">
                      <a16:colId xmlns:a16="http://schemas.microsoft.com/office/drawing/2014/main" val="649689396"/>
                    </a:ext>
                  </a:extLst>
                </a:gridCol>
                <a:gridCol w="1162288">
                  <a:extLst>
                    <a:ext uri="{9D8B030D-6E8A-4147-A177-3AD203B41FA5}">
                      <a16:colId xmlns:a16="http://schemas.microsoft.com/office/drawing/2014/main" val="1738364423"/>
                    </a:ext>
                  </a:extLst>
                </a:gridCol>
                <a:gridCol w="1202220">
                  <a:extLst>
                    <a:ext uri="{9D8B030D-6E8A-4147-A177-3AD203B41FA5}">
                      <a16:colId xmlns:a16="http://schemas.microsoft.com/office/drawing/2014/main" val="3924214518"/>
                    </a:ext>
                  </a:extLst>
                </a:gridCol>
              </a:tblGrid>
              <a:tr h="4450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 Utility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EJC Households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Non-EJC Households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93626"/>
                  </a:ext>
                </a:extLst>
              </a:tr>
              <a:tr h="22736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Eversource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100,789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98,601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531261"/>
                  </a:ext>
                </a:extLst>
              </a:tr>
              <a:tr h="22736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Avangrid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174,994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131,187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621998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82676DC-613F-D7F8-6CDF-ACEC1990D45B}"/>
              </a:ext>
            </a:extLst>
          </p:cNvPr>
          <p:cNvSpPr txBox="1">
            <a:spLocks/>
          </p:cNvSpPr>
          <p:nvPr/>
        </p:nvSpPr>
        <p:spPr>
          <a:xfrm>
            <a:off x="539750" y="1856682"/>
            <a:ext cx="5403732" cy="2677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EJC customers participate and save energy at lower rates than non-EJC customers, though EJC participants receive larger average incentives.</a:t>
            </a:r>
          </a:p>
          <a:p>
            <a:r>
              <a:rPr lang="en-GB" sz="1600" dirty="0"/>
              <a:t>Participation: EJC </a:t>
            </a:r>
            <a:r>
              <a:rPr lang="en-GB" sz="1600" dirty="0">
                <a:solidFill>
                  <a:schemeClr val="tx2"/>
                </a:solidFill>
              </a:rPr>
              <a:t>is</a:t>
            </a:r>
            <a:r>
              <a:rPr lang="en-GB" sz="1600" dirty="0">
                <a:solidFill>
                  <a:srgbClr val="EB2A34"/>
                </a:solidFill>
              </a:rPr>
              <a:t> much less than</a:t>
            </a:r>
            <a:r>
              <a:rPr lang="en-GB" sz="1600" dirty="0"/>
              <a:t> Non-EJC </a:t>
            </a:r>
          </a:p>
          <a:p>
            <a:r>
              <a:rPr lang="en-GB" sz="1600" dirty="0"/>
              <a:t>Savings: EJC </a:t>
            </a:r>
            <a:r>
              <a:rPr lang="en-GB" sz="1600" dirty="0">
                <a:solidFill>
                  <a:schemeClr val="tx2"/>
                </a:solidFill>
              </a:rPr>
              <a:t>is</a:t>
            </a:r>
            <a:r>
              <a:rPr lang="en-GB" sz="1600" dirty="0">
                <a:solidFill>
                  <a:schemeClr val="accent6"/>
                </a:solidFill>
              </a:rPr>
              <a:t> </a:t>
            </a:r>
            <a:r>
              <a:rPr lang="en-GB" sz="1600" dirty="0">
                <a:solidFill>
                  <a:srgbClr val="EB2A34"/>
                </a:solidFill>
              </a:rPr>
              <a:t>much less than </a:t>
            </a:r>
            <a:r>
              <a:rPr lang="en-GB" sz="1600" dirty="0"/>
              <a:t>Non-EJC </a:t>
            </a:r>
          </a:p>
          <a:p>
            <a:r>
              <a:rPr lang="en-GB" sz="1600" dirty="0"/>
              <a:t>Incentives: EJC </a:t>
            </a:r>
            <a:r>
              <a:rPr lang="en-GB" sz="1600" dirty="0">
                <a:solidFill>
                  <a:schemeClr val="tx2"/>
                </a:solidFill>
              </a:rPr>
              <a:t>is</a:t>
            </a:r>
            <a:r>
              <a:rPr lang="en-GB" sz="1600" dirty="0">
                <a:solidFill>
                  <a:schemeClr val="accent6"/>
                </a:solidFill>
              </a:rPr>
              <a:t> greater than </a:t>
            </a:r>
            <a:r>
              <a:rPr lang="en-GB" sz="1600" dirty="0"/>
              <a:t>Non-EJC </a:t>
            </a:r>
            <a:r>
              <a:rPr lang="en-GB" sz="1400" dirty="0"/>
              <a:t> </a:t>
            </a:r>
          </a:p>
          <a:p>
            <a:r>
              <a:rPr lang="en-GB" sz="1600" dirty="0"/>
              <a:t>Non-EJC has </a:t>
            </a:r>
            <a:r>
              <a:rPr lang="en-GB" sz="1600" b="1" dirty="0"/>
              <a:t>very small </a:t>
            </a:r>
            <a:r>
              <a:rPr lang="en-GB" sz="1600" dirty="0"/>
              <a:t># of households and SQFT, while EJC has </a:t>
            </a:r>
            <a:r>
              <a:rPr lang="en-GB" sz="1600" b="1" dirty="0"/>
              <a:t>relatively large </a:t>
            </a:r>
            <a:r>
              <a:rPr lang="en-GB" sz="1600" dirty="0"/>
              <a:t># of households and SQFT (</a:t>
            </a:r>
            <a:r>
              <a:rPr lang="en-GB" sz="1600" i="1" dirty="0"/>
              <a:t>denominator for participation and savings rates</a:t>
            </a:r>
            <a:r>
              <a:rPr lang="en-GB" sz="1600" dirty="0"/>
              <a:t>)</a:t>
            </a:r>
            <a:endParaRPr lang="en-GB" sz="16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D7EB69-2506-66B6-A472-5CC0E552AE6F}"/>
              </a:ext>
            </a:extLst>
          </p:cNvPr>
          <p:cNvSpPr/>
          <p:nvPr/>
        </p:nvSpPr>
        <p:spPr>
          <a:xfrm>
            <a:off x="539750" y="1236820"/>
            <a:ext cx="5322890" cy="5897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3600" dirty="0"/>
              <a:t>Avangrid EJC Rates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981E1-B708-9DD1-D453-24111DCCE312}"/>
              </a:ext>
            </a:extLst>
          </p:cNvPr>
          <p:cNvSpPr txBox="1"/>
          <p:nvPr/>
        </p:nvSpPr>
        <p:spPr>
          <a:xfrm>
            <a:off x="2762108" y="5197390"/>
            <a:ext cx="6841247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1" dirty="0">
                <a:solidFill>
                  <a:schemeClr val="accent1"/>
                </a:solidFill>
              </a:rPr>
              <a:t>Benchmarks (denominators)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82676DC-613F-D7F8-6CDF-ACEC1990D45B}"/>
              </a:ext>
            </a:extLst>
          </p:cNvPr>
          <p:cNvSpPr txBox="1">
            <a:spLocks/>
          </p:cNvSpPr>
          <p:nvPr/>
        </p:nvSpPr>
        <p:spPr>
          <a:xfrm>
            <a:off x="6329362" y="1856682"/>
            <a:ext cx="5348462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​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kern="1200" spc="-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EJC customers participate less often than non-EJC customers, but those that participate have more savings and incentives on average</a:t>
            </a:r>
            <a:endParaRPr lang="en-GB" sz="1600" b="1" dirty="0"/>
          </a:p>
          <a:p>
            <a:r>
              <a:rPr lang="en-GB" sz="1600" dirty="0"/>
              <a:t>Participation: EJC </a:t>
            </a:r>
            <a:r>
              <a:rPr lang="en-GB" sz="1600" dirty="0">
                <a:solidFill>
                  <a:schemeClr val="tx2"/>
                </a:solidFill>
              </a:rPr>
              <a:t>is</a:t>
            </a:r>
            <a:r>
              <a:rPr lang="en-GB" sz="1600" dirty="0">
                <a:solidFill>
                  <a:srgbClr val="EB2A34"/>
                </a:solidFill>
              </a:rPr>
              <a:t> less than</a:t>
            </a:r>
            <a:r>
              <a:rPr lang="en-GB" sz="1600" dirty="0"/>
              <a:t> Non-EJC </a:t>
            </a:r>
          </a:p>
          <a:p>
            <a:r>
              <a:rPr lang="en-GB" sz="1600" dirty="0"/>
              <a:t>Savings: EJC </a:t>
            </a:r>
            <a:r>
              <a:rPr lang="en-GB" sz="1600" dirty="0">
                <a:solidFill>
                  <a:schemeClr val="tx2"/>
                </a:solidFill>
              </a:rPr>
              <a:t>is</a:t>
            </a:r>
            <a:r>
              <a:rPr lang="en-GB" sz="1600" dirty="0">
                <a:solidFill>
                  <a:schemeClr val="accent6"/>
                </a:solidFill>
              </a:rPr>
              <a:t> greater than</a:t>
            </a:r>
            <a:r>
              <a:rPr lang="en-GB" sz="1600" dirty="0"/>
              <a:t> Non-EJC </a:t>
            </a:r>
          </a:p>
          <a:p>
            <a:r>
              <a:rPr lang="en-GB" sz="1600" dirty="0"/>
              <a:t>Incentives: EJC </a:t>
            </a:r>
            <a:r>
              <a:rPr lang="en-GB" sz="1600" dirty="0">
                <a:solidFill>
                  <a:schemeClr val="tx2"/>
                </a:solidFill>
              </a:rPr>
              <a:t>is</a:t>
            </a:r>
            <a:r>
              <a:rPr lang="en-GB" sz="1600" dirty="0">
                <a:solidFill>
                  <a:schemeClr val="accent6"/>
                </a:solidFill>
              </a:rPr>
              <a:t> greater than </a:t>
            </a:r>
            <a:r>
              <a:rPr lang="en-GB" sz="1600" dirty="0"/>
              <a:t>Non-EJC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9D7EB69-2506-66B6-A472-5CC0E552AE6F}"/>
              </a:ext>
            </a:extLst>
          </p:cNvPr>
          <p:cNvSpPr/>
          <p:nvPr/>
        </p:nvSpPr>
        <p:spPr>
          <a:xfrm>
            <a:off x="6329362" y="1236820"/>
            <a:ext cx="5322890" cy="5897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3600" dirty="0"/>
              <a:t>Eversource EJC Rates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BC87530-09D8-896D-9297-77EFDB84A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78994"/>
              </p:ext>
            </p:extLst>
          </p:nvPr>
        </p:nvGraphicFramePr>
        <p:xfrm>
          <a:off x="2762108" y="5535311"/>
          <a:ext cx="3296373" cy="903563"/>
        </p:xfrm>
        <a:graphic>
          <a:graphicData uri="http://schemas.openxmlformats.org/drawingml/2006/table">
            <a:tbl>
              <a:tblPr/>
              <a:tblGrid>
                <a:gridCol w="983479">
                  <a:extLst>
                    <a:ext uri="{9D8B030D-6E8A-4147-A177-3AD203B41FA5}">
                      <a16:colId xmlns:a16="http://schemas.microsoft.com/office/drawing/2014/main" val="2027345234"/>
                    </a:ext>
                  </a:extLst>
                </a:gridCol>
                <a:gridCol w="1158097">
                  <a:extLst>
                    <a:ext uri="{9D8B030D-6E8A-4147-A177-3AD203B41FA5}">
                      <a16:colId xmlns:a16="http://schemas.microsoft.com/office/drawing/2014/main" val="1349657766"/>
                    </a:ext>
                  </a:extLst>
                </a:gridCol>
                <a:gridCol w="1154797">
                  <a:extLst>
                    <a:ext uri="{9D8B030D-6E8A-4147-A177-3AD203B41FA5}">
                      <a16:colId xmlns:a16="http://schemas.microsoft.com/office/drawing/2014/main" val="2990260064"/>
                    </a:ext>
                  </a:extLst>
                </a:gridCol>
              </a:tblGrid>
              <a:tr h="42615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 Utility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EJC Households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Non-EJC Households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70079"/>
                  </a:ext>
                </a:extLst>
              </a:tr>
              <a:tr h="23365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Eversource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433,811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671,707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229495"/>
                  </a:ext>
                </a:extLst>
              </a:tr>
              <a:tr h="23365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Avangrid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180,862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86,366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05148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7B41859-9DA1-6F56-9E95-4793EA69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3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E9339F-378A-A8D7-BDCE-DF3A0D81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A6D8E-1A1C-A201-BF31-D6326EB218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Objectives and Overview</a:t>
            </a:r>
          </a:p>
          <a:p>
            <a:r>
              <a:rPr lang="en-GB" dirty="0"/>
              <a:t>Statewide Findings</a:t>
            </a:r>
          </a:p>
          <a:p>
            <a:r>
              <a:rPr lang="en-GB" dirty="0"/>
              <a:t>Company-Specific Findings</a:t>
            </a:r>
          </a:p>
          <a:p>
            <a:r>
              <a:rPr lang="en-GB" dirty="0"/>
              <a:t>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04A4A-9E94-ED79-8B2D-141527A0EFDD}"/>
              </a:ext>
            </a:extLst>
          </p:cNvPr>
          <p:cNvSpPr txBox="1"/>
          <p:nvPr/>
        </p:nvSpPr>
        <p:spPr>
          <a:xfrm>
            <a:off x="539750" y="4529011"/>
            <a:ext cx="4020269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3200" u="sng" dirty="0">
                <a:solidFill>
                  <a:srgbClr val="FF0000"/>
                </a:solidFill>
              </a:rPr>
              <a:t>Results are: 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Preliminary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Residential only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9CC885-377C-4024-A7B2-FC2D8840F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1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C7F7-336B-70C7-9A92-683868C0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Participation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8D314-E49C-C61D-4392-74497E40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FBDE9EB-50EA-4C0A-A030-6F2A34B93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368944"/>
              </p:ext>
            </p:extLst>
          </p:nvPr>
        </p:nvGraphicFramePr>
        <p:xfrm>
          <a:off x="387349" y="2577035"/>
          <a:ext cx="5899151" cy="401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93800E-A650-38DE-FB30-3C1AA00FF5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2225"/>
              </p:ext>
            </p:extLst>
          </p:nvPr>
        </p:nvGraphicFramePr>
        <p:xfrm>
          <a:off x="6324600" y="2577035"/>
          <a:ext cx="5364163" cy="39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6B6E59-11E6-21B2-6C41-CA65B3DFD24D}"/>
              </a:ext>
            </a:extLst>
          </p:cNvPr>
          <p:cNvSpPr txBox="1"/>
          <p:nvPr/>
        </p:nvSpPr>
        <p:spPr>
          <a:xfrm>
            <a:off x="539750" y="1297310"/>
            <a:ext cx="11110913" cy="127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 marL="180000" lvl="1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>
                <a:solidFill>
                  <a:schemeClr val="accent1"/>
                </a:solidFill>
              </a:defRPr>
            </a:lvl7pPr>
            <a:lvl8pPr marL="180000" indent="-1800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spc="-300" baseline="0">
                <a:solidFill>
                  <a:schemeClr val="accent1"/>
                </a:solidFill>
              </a:defRPr>
            </a:lvl9pPr>
          </a:lstStyle>
          <a:p>
            <a:pPr marL="0" indent="0">
              <a:buNone/>
            </a:pPr>
            <a:r>
              <a:rPr lang="en-GB" b="1" dirty="0"/>
              <a:t>EJC customers participate at lower rates than non-EJC customers for both Companies</a:t>
            </a:r>
          </a:p>
          <a:p>
            <a:pPr lvl="2"/>
            <a:r>
              <a:rPr lang="en-GB" sz="1600" dirty="0"/>
              <a:t>Avangrid has much higher rates </a:t>
            </a:r>
            <a:r>
              <a:rPr lang="en-GB" dirty="0"/>
              <a:t>of non-EJC customer participation, due in part to having a very small non-EJC population (small denominator): ~86K electric and 130K gas households in EJCs</a:t>
            </a:r>
          </a:p>
        </p:txBody>
      </p:sp>
    </p:spTree>
    <p:extLst>
      <p:ext uri="{BB962C8B-B14F-4D97-AF65-F5344CB8AC3E}">
        <p14:creationId xmlns:p14="http://schemas.microsoft.com/office/powerpoint/2010/main" val="2884361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C7F7-336B-70C7-9A92-683868C0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Savings Rate - Electric</a:t>
            </a:r>
          </a:p>
        </p:txBody>
      </p:sp>
      <p:pic>
        <p:nvPicPr>
          <p:cNvPr id="6" name="Content Placeholder 5" descr="Lightning bolt with solid fill">
            <a:extLst>
              <a:ext uri="{FF2B5EF4-FFF2-40B4-BE49-F238E27FC236}">
                <a16:creationId xmlns:a16="http://schemas.microsoft.com/office/drawing/2014/main" id="{3B620A27-6CCD-C90D-2E5C-B678FB155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1131" y="317200"/>
            <a:ext cx="914400" cy="914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8D314-E49C-C61D-4392-74497E40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1708A1A-16E7-4011-9341-2D9B39127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441142"/>
              </p:ext>
            </p:extLst>
          </p:nvPr>
        </p:nvGraphicFramePr>
        <p:xfrm>
          <a:off x="6096000" y="2971800"/>
          <a:ext cx="5554665" cy="35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C9D1BA-C8C4-4BD5-8040-B7EB267F3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7498"/>
              </p:ext>
            </p:extLst>
          </p:nvPr>
        </p:nvGraphicFramePr>
        <p:xfrm>
          <a:off x="539750" y="2971800"/>
          <a:ext cx="5365750" cy="35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1BCAC09-2F90-4B3A-BF8A-12CE7DDCA940}"/>
              </a:ext>
            </a:extLst>
          </p:cNvPr>
          <p:cNvSpPr txBox="1"/>
          <p:nvPr/>
        </p:nvSpPr>
        <p:spPr>
          <a:xfrm>
            <a:off x="539750" y="1297310"/>
            <a:ext cx="11110913" cy="127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 marL="180000" lvl="1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>
                <a:solidFill>
                  <a:schemeClr val="accent1"/>
                </a:solidFill>
              </a:defRPr>
            </a:lvl7pPr>
            <a:lvl8pPr marL="180000" indent="-1800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spc="-300" baseline="0">
                <a:solidFill>
                  <a:schemeClr val="accent1"/>
                </a:solidFill>
              </a:defRPr>
            </a:lvl9pPr>
          </a:lstStyle>
          <a:p>
            <a:pPr marL="0" indent="0">
              <a:buNone/>
            </a:pPr>
            <a:r>
              <a:rPr lang="en-GB" b="1" dirty="0"/>
              <a:t>EJC customers have lower electric savings rates than Non-EJC customers in Avangrid territory, and higher electric savings rates than Non-EJC customers in Eversource territory</a:t>
            </a:r>
          </a:p>
          <a:p>
            <a:pPr lvl="2"/>
            <a:r>
              <a:rPr lang="en-GB" sz="1600" dirty="0"/>
              <a:t>Again this is due in part to a very small number of Avangrid non-EJC electric households (small denominator)</a:t>
            </a:r>
          </a:p>
          <a:p>
            <a:pPr lvl="2"/>
            <a:r>
              <a:rPr lang="en-GB" sz="1600" dirty="0"/>
              <a:t>Both Companies have seen a sharp and significant decrease in electric savings rates as lighting has ended and electrification (negative kWh savings) has grown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979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C7F7-336B-70C7-9A92-683868C0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Savings Rate -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8D314-E49C-C61D-4392-74497E40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150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t>22</a:t>
            </a:fld>
            <a:endParaRPr lang="en-GB"/>
          </a:p>
        </p:txBody>
      </p:sp>
      <p:pic>
        <p:nvPicPr>
          <p:cNvPr id="7" name="Content Placeholder 7" descr="Fire with solid fill">
            <a:extLst>
              <a:ext uri="{FF2B5EF4-FFF2-40B4-BE49-F238E27FC236}">
                <a16:creationId xmlns:a16="http://schemas.microsoft.com/office/drawing/2014/main" id="{35F7A1B5-20B6-A475-1068-E8C92D40C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2000" y="196025"/>
            <a:ext cx="902346" cy="902346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93816E-F1BB-D188-527F-63762F7E4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029866"/>
              </p:ext>
            </p:extLst>
          </p:nvPr>
        </p:nvGraphicFramePr>
        <p:xfrm>
          <a:off x="381001" y="2794000"/>
          <a:ext cx="5600700" cy="37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215BB39-0BA9-F73C-5701-DAB1B98119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174403"/>
              </p:ext>
            </p:extLst>
          </p:nvPr>
        </p:nvGraphicFramePr>
        <p:xfrm>
          <a:off x="6109344" y="2794000"/>
          <a:ext cx="5715002" cy="37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6BC70D-60D3-CAF7-EBBA-64AFCC2E9F66}"/>
              </a:ext>
            </a:extLst>
          </p:cNvPr>
          <p:cNvSpPr txBox="1"/>
          <p:nvPr/>
        </p:nvSpPr>
        <p:spPr>
          <a:xfrm>
            <a:off x="539750" y="1194781"/>
            <a:ext cx="11284596" cy="127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 marL="180000" lvl="1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>
                <a:solidFill>
                  <a:schemeClr val="accent1"/>
                </a:solidFill>
              </a:defRPr>
            </a:lvl7pPr>
            <a:lvl8pPr marL="180000" indent="-1800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spc="-300" baseline="0">
                <a:solidFill>
                  <a:schemeClr val="accent1"/>
                </a:solidFill>
              </a:defRPr>
            </a:lvl9pPr>
          </a:lstStyle>
          <a:p>
            <a:pPr marL="0" indent="0">
              <a:buNone/>
            </a:pPr>
            <a:r>
              <a:rPr lang="en-GB" b="1" dirty="0"/>
              <a:t>EJC customers have lower gas savings rates than Non-EJC customers in Avangrid territory, and higher gas savings rates than Non-EJC customers in Eversource territory</a:t>
            </a:r>
          </a:p>
          <a:p>
            <a:pPr lvl="2"/>
            <a:r>
              <a:rPr lang="en-GB" sz="1600" dirty="0"/>
              <a:t>Again this is due in part to a very small number of Avangrid non-EJC electric households (small denominator)</a:t>
            </a:r>
          </a:p>
          <a:p>
            <a:pPr lvl="2"/>
            <a:r>
              <a:rPr lang="en-GB" sz="1600" dirty="0"/>
              <a:t>Both Companies saw sharp recent decrease in gas savings rates (lower HES/HES-IE realization rates and NTG ratios)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53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C7F7-336B-70C7-9A92-683868C0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Incentives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8D314-E49C-C61D-4392-74497E40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5969BA1-E42B-488E-8BD9-6981EA102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270700"/>
              </p:ext>
            </p:extLst>
          </p:nvPr>
        </p:nvGraphicFramePr>
        <p:xfrm>
          <a:off x="539751" y="2553002"/>
          <a:ext cx="5556250" cy="388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5D0F1B-2998-FDD6-A567-98A51DC6CC5D}"/>
              </a:ext>
            </a:extLst>
          </p:cNvPr>
          <p:cNvSpPr txBox="1"/>
          <p:nvPr/>
        </p:nvSpPr>
        <p:spPr>
          <a:xfrm>
            <a:off x="508001" y="6465500"/>
            <a:ext cx="57023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1"/>
                </a:solidFill>
              </a:rPr>
              <a:t>Note: 2023 is excluded from this graph due to ongoing QC of 2023 incentive data.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B26480-CB1B-402B-B097-A1B67798A4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567177"/>
              </p:ext>
            </p:extLst>
          </p:nvPr>
        </p:nvGraphicFramePr>
        <p:xfrm>
          <a:off x="6324601" y="2553001"/>
          <a:ext cx="5702300" cy="402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E4A654-C83E-53B6-E490-6FD2F0DDDA31}"/>
              </a:ext>
            </a:extLst>
          </p:cNvPr>
          <p:cNvSpPr txBox="1"/>
          <p:nvPr/>
        </p:nvSpPr>
        <p:spPr>
          <a:xfrm>
            <a:off x="539751" y="1198250"/>
            <a:ext cx="11110913" cy="127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b="0">
                <a:solidFill>
                  <a:schemeClr val="accent1"/>
                </a:solidFill>
              </a:defRPr>
            </a:lvl1pPr>
            <a:lvl2pPr marL="180000" lvl="1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>
                <a:solidFill>
                  <a:schemeClr val="accent1"/>
                </a:solidFill>
              </a:defRPr>
            </a:lvl7pPr>
            <a:lvl8pPr marL="180000" indent="-1800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spc="-300" baseline="0">
                <a:solidFill>
                  <a:schemeClr val="accent1"/>
                </a:solidFill>
              </a:defRPr>
            </a:lvl9pPr>
          </a:lstStyle>
          <a:p>
            <a:pPr marL="0" indent="0">
              <a:buNone/>
            </a:pPr>
            <a:r>
              <a:rPr lang="en-GB" b="1" dirty="0"/>
              <a:t>Participating EJC customers receive larger average incentives per household than non-EJC participants </a:t>
            </a:r>
          </a:p>
          <a:p>
            <a:r>
              <a:rPr lang="en-GB" sz="1600" dirty="0"/>
              <a:t>This trend is consistent across Companies and over time, and is driven by program design (e.g., HES-IE covers full cost) </a:t>
            </a:r>
          </a:p>
        </p:txBody>
      </p:sp>
    </p:spTree>
    <p:extLst>
      <p:ext uri="{BB962C8B-B14F-4D97-AF65-F5344CB8AC3E}">
        <p14:creationId xmlns:p14="http://schemas.microsoft.com/office/powerpoint/2010/main" val="1285108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47E965-7928-649B-E391-FD01BAA3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Takeaways and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51F84-1668-58AA-6686-C66E8386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24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5DD8BD-8479-EF09-0E69-67BAE961E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38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BC9038-5B41-07F7-8D91-B640469E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Takeaways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A69FB9-D508-FD3D-4833-679EE36C2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08161"/>
            <a:ext cx="11110914" cy="4317624"/>
          </a:xfrm>
        </p:spPr>
        <p:txBody>
          <a:bodyPr/>
          <a:lstStyle/>
          <a:p>
            <a:r>
              <a:rPr lang="en-GB" sz="1800" b="1" dirty="0"/>
              <a:t>EJC households receive a roughly proportional share of overall program benefits relative to their share of the population</a:t>
            </a:r>
            <a:r>
              <a:rPr lang="en-GB" sz="1800" dirty="0"/>
              <a:t>—and a significantly higher share for gas savings and overall program incentives</a:t>
            </a:r>
          </a:p>
          <a:p>
            <a:pPr lvl="1"/>
            <a:r>
              <a:rPr lang="en-GB" sz="1600" b="1" dirty="0"/>
              <a:t>However HES-IE’s EJC participation share has significantly decreased in recent years</a:t>
            </a:r>
            <a:r>
              <a:rPr lang="en-GB" sz="1600" dirty="0"/>
              <a:t>, meaning HES-IE participation is shifting toward Non-EJCs</a:t>
            </a:r>
            <a:br>
              <a:rPr lang="en-GB" sz="1600" dirty="0"/>
            </a:br>
            <a:endParaRPr lang="en-GB" sz="1600" dirty="0"/>
          </a:p>
          <a:p>
            <a:r>
              <a:rPr lang="en-GB" sz="1800" b="1" dirty="0"/>
              <a:t>EJC customers participate less often than non-EJC customers, but those that participate have more savings and incentives on average</a:t>
            </a:r>
            <a:r>
              <a:rPr lang="en-GB" sz="1600" dirty="0"/>
              <a:t> </a:t>
            </a:r>
            <a:br>
              <a:rPr lang="en-GB" sz="1600" dirty="0"/>
            </a:br>
            <a:endParaRPr lang="en-GB" sz="1600" dirty="0"/>
          </a:p>
          <a:p>
            <a:r>
              <a:rPr lang="en-GB" sz="1800" b="1" dirty="0"/>
              <a:t>Participation rates do not meet level of need</a:t>
            </a:r>
            <a:r>
              <a:rPr lang="en-GB" sz="1800" dirty="0"/>
              <a:t>, if measured against the percentage of homes in EJCs with high energy burden (25% of EJC homes in CT spend over 6% of income on energy costs)</a:t>
            </a:r>
            <a:br>
              <a:rPr lang="en-GB" sz="1800" dirty="0"/>
            </a:br>
            <a:endParaRPr lang="en-GB" sz="1800" dirty="0"/>
          </a:p>
          <a:p>
            <a:r>
              <a:rPr lang="en-GB" sz="1800" b="1" dirty="0"/>
              <a:t>Savings rates are decreasing</a:t>
            </a:r>
            <a:r>
              <a:rPr lang="en-GB" sz="1800" dirty="0"/>
              <a:t>, particularly for electric savings as lighting ends and electrification grows</a:t>
            </a:r>
            <a:r>
              <a:rPr lang="en-GB" sz="1800" b="1" dirty="0"/>
              <a:t> </a:t>
            </a:r>
            <a:br>
              <a:rPr lang="en-GB" sz="1800" b="1" dirty="0"/>
            </a:br>
            <a:endParaRPr lang="en-GB" sz="1600" b="1" dirty="0"/>
          </a:p>
          <a:p>
            <a:r>
              <a:rPr lang="en-GB" sz="1800" b="1" dirty="0"/>
              <a:t>Equity is territory-specific. </a:t>
            </a:r>
            <a:r>
              <a:rPr lang="en-GB" sz="1800" dirty="0"/>
              <a:t>The customer population within each utility and fuel type service territory provides a critical benchmark for measuring performance on equity</a:t>
            </a:r>
          </a:p>
          <a:p>
            <a:pPr lvl="1"/>
            <a:r>
              <a:rPr lang="en-GB" sz="1600" dirty="0"/>
              <a:t>Avangrid has higher EJC shares but a significantly higher benchmark than Eversource due to its customer base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0B097-BE48-97A2-FE69-93588B79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E0E677-DBFB-E2A4-9777-E69065103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7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BC9038-5B41-07F7-8D91-B640469E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A69FB9-D508-FD3D-4833-679EE36C2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75750"/>
            <a:ext cx="11110914" cy="431762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Additional equity analyses planned for next two months: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C&amp;I customer participation, savings, and incentives analyses</a:t>
            </a:r>
          </a:p>
          <a:p>
            <a:r>
              <a:rPr lang="en-GB" dirty="0"/>
              <a:t>Additional household-level analyses, as feasible depending on data quality</a:t>
            </a:r>
          </a:p>
          <a:p>
            <a:pPr lvl="1"/>
            <a:r>
              <a:rPr lang="en-GB" b="1" dirty="0"/>
              <a:t>Household income</a:t>
            </a:r>
            <a:r>
              <a:rPr lang="en-GB" dirty="0"/>
              <a:t>—participation, savings, and incentives by income level</a:t>
            </a:r>
          </a:p>
          <a:p>
            <a:pPr lvl="1"/>
            <a:r>
              <a:rPr lang="en-GB" b="1" dirty="0"/>
              <a:t>Energy burden</a:t>
            </a:r>
            <a:r>
              <a:rPr lang="en-GB" dirty="0"/>
              <a:t>—participation, savings, and incentives by energy burden level (bills as a % of income)</a:t>
            </a:r>
          </a:p>
          <a:p>
            <a:pPr lvl="1"/>
            <a:r>
              <a:rPr lang="en-GB" b="1" dirty="0"/>
              <a:t>Arrearages</a:t>
            </a:r>
            <a:r>
              <a:rPr lang="en-GB" dirty="0"/>
              <a:t>—participation, savings, and incentives by customers in arrears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0B097-BE48-97A2-FE69-93588B79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E0E677-DBFB-E2A4-9777-E69065103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88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E00DCC-18B7-9C2E-E19A-B1C6029B0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Appendix: Data Overview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805E215-48BB-4BC1-FBA7-ABB171C8F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423833"/>
              </p:ext>
            </p:extLst>
          </p:nvPr>
        </p:nvGraphicFramePr>
        <p:xfrm>
          <a:off x="539750" y="1475750"/>
          <a:ext cx="6015831" cy="3566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371">
                  <a:extLst>
                    <a:ext uri="{9D8B030D-6E8A-4147-A177-3AD203B41FA5}">
                      <a16:colId xmlns:a16="http://schemas.microsoft.com/office/drawing/2014/main" val="3426027058"/>
                    </a:ext>
                  </a:extLst>
                </a:gridCol>
                <a:gridCol w="497371">
                  <a:extLst>
                    <a:ext uri="{9D8B030D-6E8A-4147-A177-3AD203B41FA5}">
                      <a16:colId xmlns:a16="http://schemas.microsoft.com/office/drawing/2014/main" val="2814153506"/>
                    </a:ext>
                  </a:extLst>
                </a:gridCol>
                <a:gridCol w="420396">
                  <a:extLst>
                    <a:ext uri="{9D8B030D-6E8A-4147-A177-3AD203B41FA5}">
                      <a16:colId xmlns:a16="http://schemas.microsoft.com/office/drawing/2014/main" val="1291540432"/>
                    </a:ext>
                  </a:extLst>
                </a:gridCol>
                <a:gridCol w="782381">
                  <a:extLst>
                    <a:ext uri="{9D8B030D-6E8A-4147-A177-3AD203B41FA5}">
                      <a16:colId xmlns:a16="http://schemas.microsoft.com/office/drawing/2014/main" val="2220112530"/>
                    </a:ext>
                  </a:extLst>
                </a:gridCol>
                <a:gridCol w="785538">
                  <a:extLst>
                    <a:ext uri="{9D8B030D-6E8A-4147-A177-3AD203B41FA5}">
                      <a16:colId xmlns:a16="http://schemas.microsoft.com/office/drawing/2014/main" val="529246741"/>
                    </a:ext>
                  </a:extLst>
                </a:gridCol>
                <a:gridCol w="734074">
                  <a:extLst>
                    <a:ext uri="{9D8B030D-6E8A-4147-A177-3AD203B41FA5}">
                      <a16:colId xmlns:a16="http://schemas.microsoft.com/office/drawing/2014/main" val="1882596547"/>
                    </a:ext>
                  </a:extLst>
                </a:gridCol>
                <a:gridCol w="757455">
                  <a:extLst>
                    <a:ext uri="{9D8B030D-6E8A-4147-A177-3AD203B41FA5}">
                      <a16:colId xmlns:a16="http://schemas.microsoft.com/office/drawing/2014/main" val="1837455988"/>
                    </a:ext>
                  </a:extLst>
                </a:gridCol>
                <a:gridCol w="805424">
                  <a:extLst>
                    <a:ext uri="{9D8B030D-6E8A-4147-A177-3AD203B41FA5}">
                      <a16:colId xmlns:a16="http://schemas.microsoft.com/office/drawing/2014/main" val="444002161"/>
                    </a:ext>
                  </a:extLst>
                </a:gridCol>
                <a:gridCol w="735821">
                  <a:extLst>
                    <a:ext uri="{9D8B030D-6E8A-4147-A177-3AD203B41FA5}">
                      <a16:colId xmlns:a16="http://schemas.microsoft.com/office/drawing/2014/main" val="718913746"/>
                    </a:ext>
                  </a:extLst>
                </a:gridCol>
              </a:tblGrid>
              <a:tr h="7406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Sector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PA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year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DB </a:t>
                      </a:r>
                      <a:br>
                        <a:rPr lang="en-GB" sz="1200" b="1" u="none" strike="noStrike">
                          <a:effectLst/>
                        </a:rPr>
                      </a:br>
                      <a:r>
                        <a:rPr lang="en-GB" sz="1200" b="1" u="none" strike="noStrike">
                          <a:effectLst/>
                        </a:rPr>
                        <a:t>Net Annual MWh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Filed </a:t>
                      </a:r>
                      <a:br>
                        <a:rPr lang="en-GB" sz="1200" b="1" u="none" strike="noStrike">
                          <a:effectLst/>
                        </a:rPr>
                      </a:br>
                      <a:r>
                        <a:rPr lang="en-GB" sz="1200" b="1" u="none" strike="noStrike">
                          <a:effectLst/>
                        </a:rPr>
                        <a:t>Net Annual MWh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MWh </a:t>
                      </a:r>
                      <a:br>
                        <a:rPr lang="en-GB" sz="1200" b="1" u="none" strike="noStrike">
                          <a:effectLst/>
                        </a:rPr>
                      </a:br>
                      <a:r>
                        <a:rPr lang="en-GB" sz="1200" b="1" u="none" strike="noStrike">
                          <a:effectLst/>
                        </a:rPr>
                        <a:t>difference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DB </a:t>
                      </a:r>
                      <a:br>
                        <a:rPr lang="en-GB" sz="1200" b="1" u="none" strike="noStrike">
                          <a:effectLst/>
                        </a:rPr>
                      </a:br>
                      <a:r>
                        <a:rPr lang="en-GB" sz="1200" b="1" u="none" strike="noStrike">
                          <a:effectLst/>
                        </a:rPr>
                        <a:t>Net Annual </a:t>
                      </a:r>
                      <a:br>
                        <a:rPr lang="en-GB" sz="1200" b="1" u="none" strike="noStrike">
                          <a:effectLst/>
                        </a:rPr>
                      </a:br>
                      <a:r>
                        <a:rPr lang="en-GB" sz="1200" b="1" u="none" strike="noStrike">
                          <a:effectLst/>
                        </a:rPr>
                        <a:t>kccf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Filed </a:t>
                      </a:r>
                      <a:br>
                        <a:rPr lang="en-GB" sz="1200" b="1" u="none" strike="noStrike">
                          <a:effectLst/>
                        </a:rPr>
                      </a:br>
                      <a:r>
                        <a:rPr lang="en-GB" sz="1200" b="1" u="none" strike="noStrike">
                          <a:effectLst/>
                        </a:rPr>
                        <a:t>Net Annual </a:t>
                      </a:r>
                      <a:br>
                        <a:rPr lang="en-GB" sz="1200" b="1" u="none" strike="noStrike">
                          <a:effectLst/>
                        </a:rPr>
                      </a:br>
                      <a:r>
                        <a:rPr lang="en-GB" sz="1200" b="1" u="none" strike="noStrike">
                          <a:effectLst/>
                        </a:rPr>
                        <a:t>kccf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Kccf difference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49604"/>
                  </a:ext>
                </a:extLst>
              </a:tr>
              <a:tr h="200754">
                <a:tc rowSpan="14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Residential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Avangrid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2017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37,111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39,381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-6.1%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1,615,596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1,699,000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-5.2%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326867"/>
                  </a:ext>
                </a:extLst>
              </a:tr>
              <a:tr h="2157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12,667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11,456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9.6%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1,858,185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1,930,000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-3.9%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033607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2019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18,160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20,294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-11.8%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2,060,355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2,061,000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760455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2020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17,604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13,685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22.3%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1,414,772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1,326,000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482133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2021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13,824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16,273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-17.7%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2,341,153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2,040,000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12.9%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04795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2022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17,495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17,040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2.6%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1,827,504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1,892,000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-3.5%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54221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2023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1,201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2,694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-55.4%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804,752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1,101,917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-27.0%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58898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Eversource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2017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161,879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146,825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9.3%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1,134,484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1,455,958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-28.3%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033420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80,134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82,495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-2.9%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1,111,564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1,158,902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-4.3%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833332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2019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78,850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84,507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-7.2%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1,074,525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1,166,686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-8.6%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5825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2020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66,694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66,734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-0.1%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1,076,346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1,073,333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20298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2021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70,823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69,558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1,588,170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1,282,426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</a:rPr>
                        <a:t>19.3%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15442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2022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39,210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38,757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1.2%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1,265,616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1,294,651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chemeClr val="accent6"/>
                          </a:solidFill>
                          <a:effectLst/>
                        </a:rPr>
                        <a:t>-2.3%</a:t>
                      </a:r>
                      <a:endParaRPr lang="en-GB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587723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2023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7,583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7,583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668,014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659,902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9313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4A236-CA26-94B3-4CFD-0C50380E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A7691-A593-5E27-D885-6E2F1EC3980E}"/>
              </a:ext>
            </a:extLst>
          </p:cNvPr>
          <p:cNvSpPr txBox="1"/>
          <p:nvPr/>
        </p:nvSpPr>
        <p:spPr>
          <a:xfrm>
            <a:off x="6667499" y="1457325"/>
            <a:ext cx="5239545" cy="3631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Results presented in these slide reflect Company tracking data and 3</a:t>
            </a:r>
            <a:r>
              <a:rPr lang="en-GB" baseline="30000" dirty="0">
                <a:solidFill>
                  <a:schemeClr val="accent1"/>
                </a:solidFill>
              </a:rPr>
              <a:t>rd</a:t>
            </a:r>
            <a:r>
              <a:rPr lang="en-GB" dirty="0">
                <a:solidFill>
                  <a:schemeClr val="accent1"/>
                </a:solidFill>
              </a:rPr>
              <a:t> party data only. Billing data is not integrated in these results.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The Team compared total net savings from tracking data to filed results (2024 C&amp;LM Plan update, Appendix Table Ds)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Discrepancies are shown in the table to the left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sym typeface="Wingdings" panose="05000000000000000000" pitchFamily="2" charset="2"/>
              </a:rPr>
              <a:t>There are some appropriate reasons for discrepancies due to reporting requirements</a:t>
            </a:r>
            <a:endParaRPr lang="en-GB" b="1" dirty="0">
              <a:solidFill>
                <a:schemeClr val="accent6"/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The team is working with the Companies to further resolve discrepancies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D10D24-7F12-C101-B539-319F56F8B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3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BC9038-5B41-07F7-8D91-B640469E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Appendix: All Shares, All Programs, 2017-2023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0B097-BE48-97A2-FE69-93588B79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F60BC2E-755D-25B1-5CC6-5EC0BD76A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44392"/>
              </p:ext>
            </p:extLst>
          </p:nvPr>
        </p:nvGraphicFramePr>
        <p:xfrm>
          <a:off x="539750" y="3352800"/>
          <a:ext cx="11094212" cy="1979295"/>
        </p:xfrm>
        <a:graphic>
          <a:graphicData uri="http://schemas.openxmlformats.org/drawingml/2006/table">
            <a:tbl>
              <a:tblPr/>
              <a:tblGrid>
                <a:gridCol w="1898650">
                  <a:extLst>
                    <a:ext uri="{9D8B030D-6E8A-4147-A177-3AD203B41FA5}">
                      <a16:colId xmlns:a16="http://schemas.microsoft.com/office/drawing/2014/main" val="384768023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995376588"/>
                    </a:ext>
                  </a:extLst>
                </a:gridCol>
                <a:gridCol w="1460537">
                  <a:extLst>
                    <a:ext uri="{9D8B030D-6E8A-4147-A177-3AD203B41FA5}">
                      <a16:colId xmlns:a16="http://schemas.microsoft.com/office/drawing/2014/main" val="2123735958"/>
                    </a:ext>
                  </a:extLst>
                </a:gridCol>
                <a:gridCol w="1472878">
                  <a:extLst>
                    <a:ext uri="{9D8B030D-6E8A-4147-A177-3AD203B41FA5}">
                      <a16:colId xmlns:a16="http://schemas.microsoft.com/office/drawing/2014/main" val="2147044150"/>
                    </a:ext>
                  </a:extLst>
                </a:gridCol>
                <a:gridCol w="1571802">
                  <a:extLst>
                    <a:ext uri="{9D8B030D-6E8A-4147-A177-3AD203B41FA5}">
                      <a16:colId xmlns:a16="http://schemas.microsoft.com/office/drawing/2014/main" val="3795279898"/>
                    </a:ext>
                  </a:extLst>
                </a:gridCol>
                <a:gridCol w="1714693">
                  <a:extLst>
                    <a:ext uri="{9D8B030D-6E8A-4147-A177-3AD203B41FA5}">
                      <a16:colId xmlns:a16="http://schemas.microsoft.com/office/drawing/2014/main" val="1851935490"/>
                    </a:ext>
                  </a:extLst>
                </a:gridCol>
                <a:gridCol w="1670727">
                  <a:extLst>
                    <a:ext uri="{9D8B030D-6E8A-4147-A177-3AD203B41FA5}">
                      <a16:colId xmlns:a16="http://schemas.microsoft.com/office/drawing/2014/main" val="4184245580"/>
                    </a:ext>
                  </a:extLst>
                </a:gridCol>
              </a:tblGrid>
              <a:tr h="315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Avangrid Programs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Participation EJC Share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 Savings EJC Share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 Savings EJC Share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Incentive EJC Share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of Residential Electric Savings</a:t>
                      </a:r>
                      <a:r>
                        <a:rPr lang="en-GB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of Residential Gas Savings</a:t>
                      </a:r>
                      <a:r>
                        <a:rPr lang="en-GB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0147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96652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HES-IE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24395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HVAC &amp; Water Heating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284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Multifamily</a:t>
                      </a:r>
                      <a:r>
                        <a:rPr lang="en-GB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8742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Multifamily IE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01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4178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47B586-9B53-26D7-79E9-32B7D862C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65890"/>
              </p:ext>
            </p:extLst>
          </p:nvPr>
        </p:nvGraphicFramePr>
        <p:xfrm>
          <a:off x="558038" y="1191969"/>
          <a:ext cx="11075924" cy="1979295"/>
        </p:xfrm>
        <a:graphic>
          <a:graphicData uri="http://schemas.openxmlformats.org/drawingml/2006/table">
            <a:tbl>
              <a:tblPr/>
              <a:tblGrid>
                <a:gridCol w="1880362">
                  <a:extLst>
                    <a:ext uri="{9D8B030D-6E8A-4147-A177-3AD203B41FA5}">
                      <a16:colId xmlns:a16="http://schemas.microsoft.com/office/drawing/2014/main" val="384768023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995376588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123735958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14704415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3795279898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1851935490"/>
                    </a:ext>
                  </a:extLst>
                </a:gridCol>
                <a:gridCol w="1689862">
                  <a:extLst>
                    <a:ext uri="{9D8B030D-6E8A-4147-A177-3AD203B41FA5}">
                      <a16:colId xmlns:a16="http://schemas.microsoft.com/office/drawing/2014/main" val="4184245580"/>
                    </a:ext>
                  </a:extLst>
                </a:gridCol>
              </a:tblGrid>
              <a:tr h="31534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Eversource Programs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Participation EJC Share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 Savings EJC Share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 Savings EJC Share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Incentive EJC Share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of Residential Electric Savings</a:t>
                      </a:r>
                      <a:r>
                        <a:rPr lang="en-GB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of Residential Gas Savings</a:t>
                      </a:r>
                      <a:r>
                        <a:rPr lang="en-GB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0147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96652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HES-IE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24395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HVAC &amp; Water Heating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284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Multifamily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8742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Multifamily IE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01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4178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BF4C7E-28FA-9693-C978-3FB9C75FF420}"/>
              </a:ext>
            </a:extLst>
          </p:cNvPr>
          <p:cNvSpPr txBox="1"/>
          <p:nvPr/>
        </p:nvSpPr>
        <p:spPr>
          <a:xfrm>
            <a:off x="539749" y="5332095"/>
            <a:ext cx="1111091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dirty="0"/>
              <a:t>*Multifamily and Multifamily IE savings are rolled up into HES and HES-IE savings (respectively) in the C&amp;LM Plan update filings.</a:t>
            </a:r>
            <a:br>
              <a:rPr lang="en-GB" sz="1200" baseline="30000" dirty="0"/>
            </a:br>
            <a:r>
              <a:rPr lang="en-GB" sz="1200" baseline="30000" dirty="0"/>
              <a:t>1</a:t>
            </a:r>
            <a:r>
              <a:rPr lang="en-GB" sz="1200" dirty="0"/>
              <a:t>Avangrid data did not track Multifamily IE separately from Multifamily until 2023. Multifamily results shown here reflect income-eligible participation through 2022. </a:t>
            </a:r>
          </a:p>
          <a:p>
            <a:r>
              <a:rPr lang="en-GB" sz="1200" baseline="30000" dirty="0"/>
              <a:t>2</a:t>
            </a:r>
            <a:r>
              <a:rPr lang="en-GB" sz="1200" dirty="0"/>
              <a:t>The remainder of electric savings (~58-59% for each Company) is from the Retail Products and </a:t>
            </a:r>
            <a:r>
              <a:rPr lang="en-GB" sz="1200" dirty="0" err="1"/>
              <a:t>Behavioral</a:t>
            </a:r>
            <a:r>
              <a:rPr lang="en-GB" sz="1200" dirty="0"/>
              <a:t> programs, which are excluded from this analysis due to inability to accurately attribute savings to EJC or Non-EJC areas.</a:t>
            </a:r>
          </a:p>
          <a:p>
            <a:r>
              <a:rPr lang="en-GB" sz="1200" baseline="30000" dirty="0"/>
              <a:t>3</a:t>
            </a:r>
            <a:r>
              <a:rPr lang="en-GB" sz="1200" dirty="0"/>
              <a:t>The remainder of gas savings (~6% for each Company) is from the </a:t>
            </a:r>
            <a:r>
              <a:rPr lang="en-GB" sz="1200" dirty="0" err="1"/>
              <a:t>Behavioral</a:t>
            </a:r>
            <a:r>
              <a:rPr lang="en-GB" sz="1200" dirty="0"/>
              <a:t> program, which is excluded from this analysis due to inability to accurately attribute savings to EJC or Non-EJC areas.</a:t>
            </a:r>
          </a:p>
        </p:txBody>
      </p:sp>
    </p:spTree>
    <p:extLst>
      <p:ext uri="{BB962C8B-B14F-4D97-AF65-F5344CB8AC3E}">
        <p14:creationId xmlns:p14="http://schemas.microsoft.com/office/powerpoint/2010/main" val="300323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FD05-8F96-05AF-7F4B-6A9E69F5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C8DA-AED8-181D-426D-542F52D905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Questions, comments?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1FA8E-A903-83FA-1BC4-A49E7CC7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A64FC-0E83-34BF-8BE5-4C63F180B9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Shawn Bodmann, Miles Ingram, Jordan Gropper, DNV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51D219-2E6F-C8D1-8CDD-CD25E8F2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942" y="5789329"/>
            <a:ext cx="1354050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5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E7D4B3-46BB-6279-E924-5605DBC1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B15B3-69AF-69A0-2FB0-D48ADE8EB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7934"/>
            <a:ext cx="11110914" cy="431762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The objectives of the CT X2208/2235 Participant/Non-Participant Customer Analysis study </a:t>
            </a:r>
            <a:r>
              <a:rPr lang="en-US" sz="2400" dirty="0"/>
              <a:t>include several components related to equity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blue highlights</a:t>
            </a:r>
            <a:r>
              <a:rPr lang="en-US" sz="2400" dirty="0"/>
              <a:t>)</a:t>
            </a:r>
            <a:r>
              <a:rPr lang="en-US" sz="2400" b="1" dirty="0"/>
              <a:t>: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Examine Connecticut’s residential and C&amp;I customer populations to </a:t>
            </a:r>
            <a:r>
              <a:rPr 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understand program participation and savings patterns </a:t>
            </a:r>
            <a:r>
              <a:rPr lang="en-US" sz="1800" dirty="0">
                <a:solidFill>
                  <a:schemeClr val="tx2"/>
                </a:solidFill>
              </a:rPr>
              <a:t>and inform program design and outreach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Examine differentiating characteristics among various subgroups of participants and non-participants using a data-based approach, </a:t>
            </a:r>
            <a:r>
              <a:rPr 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to develop an array of meaningful baseline metrics, including for key equity performance indicators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Identify gaps and develop insights and recommendations to guide program planning and future research on increasing program reach and equitable service across Connecticut’s customer base</a:t>
            </a:r>
            <a:br>
              <a:rPr lang="en-US" sz="1800" dirty="0">
                <a:solidFill>
                  <a:schemeClr val="tx2"/>
                </a:solidFill>
              </a:rPr>
            </a:br>
            <a:endParaRPr lang="en-US" sz="1800" dirty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en-US" sz="2400" b="1" dirty="0">
                <a:solidFill>
                  <a:schemeClr val="tx2"/>
                </a:solidFill>
              </a:rPr>
              <a:t>The following slides present initial residential equity-related results, </a:t>
            </a:r>
            <a:r>
              <a:rPr lang="en-US" sz="2400" dirty="0">
                <a:solidFill>
                  <a:schemeClr val="tx2"/>
                </a:solidFill>
              </a:rPr>
              <a:t>focused on how well the programs serve </a:t>
            </a:r>
            <a:r>
              <a:rPr lang="en-US" sz="2400" b="1" dirty="0">
                <a:solidFill>
                  <a:schemeClr val="tx2"/>
                </a:solidFill>
              </a:rPr>
              <a:t>CT Environmental Justice Communities (EJC)</a:t>
            </a:r>
          </a:p>
          <a:p>
            <a:pPr fontAlgn="base"/>
            <a:r>
              <a:rPr lang="en-US" sz="1800" b="1" dirty="0">
                <a:solidFill>
                  <a:schemeClr val="tx2"/>
                </a:solidFill>
              </a:rPr>
              <a:t>Note: </a:t>
            </a:r>
            <a:r>
              <a:rPr lang="en-US" sz="1800" dirty="0">
                <a:solidFill>
                  <a:schemeClr val="tx2"/>
                </a:solidFill>
              </a:rPr>
              <a:t>this is a </a:t>
            </a:r>
            <a:r>
              <a:rPr lang="en-US" sz="1800" u="sng" dirty="0">
                <a:solidFill>
                  <a:schemeClr val="tx2"/>
                </a:solidFill>
              </a:rPr>
              <a:t>community-level</a:t>
            </a:r>
            <a:r>
              <a:rPr lang="en-US" sz="1800" dirty="0">
                <a:solidFill>
                  <a:schemeClr val="tx2"/>
                </a:solidFill>
              </a:rPr>
              <a:t> analysis; it does not capture </a:t>
            </a:r>
            <a:r>
              <a:rPr lang="en-US" sz="1800" u="sng" dirty="0">
                <a:solidFill>
                  <a:schemeClr val="tx2"/>
                </a:solidFill>
              </a:rPr>
              <a:t>household-level</a:t>
            </a:r>
            <a:r>
              <a:rPr lang="en-US" sz="1800" dirty="0">
                <a:solidFill>
                  <a:schemeClr val="tx2"/>
                </a:solidFill>
              </a:rPr>
              <a:t> variation within communities</a:t>
            </a:r>
            <a:endParaRPr lang="en-GB" sz="18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9CF24-376D-0638-2E06-EF0BBB1C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5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C1BD-03E9-B647-CCC9-D7B671B5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41101"/>
            <a:ext cx="11110914" cy="936000"/>
          </a:xfrm>
        </p:spPr>
        <p:txBody>
          <a:bodyPr/>
          <a:lstStyle/>
          <a:p>
            <a:r>
              <a:rPr lang="en-GB" dirty="0"/>
              <a:t>Metrics Overview – Shares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41F071-85F3-8E4A-FC6A-57232D996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361208"/>
              </p:ext>
            </p:extLst>
          </p:nvPr>
        </p:nvGraphicFramePr>
        <p:xfrm>
          <a:off x="539751" y="2629182"/>
          <a:ext cx="11110913" cy="251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C196-C25C-6C7B-58D0-9DA99AF7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4</a:t>
            </a:fld>
            <a:endParaRPr lang="en-GB"/>
          </a:p>
        </p:txBody>
      </p:sp>
      <p:pic>
        <p:nvPicPr>
          <p:cNvPr id="3" name="Content Placeholder 5" descr="Lightning bolt with solid fill">
            <a:extLst>
              <a:ext uri="{FF2B5EF4-FFF2-40B4-BE49-F238E27FC236}">
                <a16:creationId xmlns:a16="http://schemas.microsoft.com/office/drawing/2014/main" id="{FCB1D004-B889-080B-0850-BCD74D350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6273" y="4139001"/>
            <a:ext cx="738015" cy="738015"/>
          </a:xfrm>
          <a:prstGeom prst="rect">
            <a:avLst/>
          </a:prstGeom>
        </p:spPr>
      </p:pic>
      <p:pic>
        <p:nvPicPr>
          <p:cNvPr id="6" name="Content Placeholder 7" descr="Fire with solid fill">
            <a:extLst>
              <a:ext uri="{FF2B5EF4-FFF2-40B4-BE49-F238E27FC236}">
                <a16:creationId xmlns:a16="http://schemas.microsoft.com/office/drawing/2014/main" id="{E08F122E-CD99-7D72-B6F4-A61C9551D2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2008" y="4105971"/>
            <a:ext cx="738015" cy="738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A5C0DE-C95A-2D5F-6A79-0C3753A46513}"/>
              </a:ext>
            </a:extLst>
          </p:cNvPr>
          <p:cNvSpPr txBox="1"/>
          <p:nvPr/>
        </p:nvSpPr>
        <p:spPr>
          <a:xfrm>
            <a:off x="804139" y="1643537"/>
            <a:ext cx="10582136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SHARES </a:t>
            </a:r>
            <a:r>
              <a:rPr lang="en-GB" sz="3200" dirty="0">
                <a:solidFill>
                  <a:schemeClr val="accent1"/>
                </a:solidFill>
              </a:rPr>
              <a:t>tell us the</a:t>
            </a:r>
            <a:r>
              <a:rPr lang="en-GB" sz="3200" b="1" dirty="0">
                <a:solidFill>
                  <a:schemeClr val="accent1"/>
                </a:solidFill>
              </a:rPr>
              <a:t> portion of program benefits that flow to disadvantaged communities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97B4D-4032-1416-75F6-599F0E5226BB}"/>
              </a:ext>
            </a:extLst>
          </p:cNvPr>
          <p:cNvSpPr txBox="1"/>
          <p:nvPr/>
        </p:nvSpPr>
        <p:spPr>
          <a:xfrm>
            <a:off x="804139" y="5166714"/>
            <a:ext cx="10582136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Benchmark: </a:t>
            </a:r>
            <a:r>
              <a:rPr lang="en-GB" sz="3200" dirty="0">
                <a:solidFill>
                  <a:schemeClr val="accent1"/>
                </a:solidFill>
              </a:rPr>
              <a:t>Program EJC share </a:t>
            </a:r>
            <a:r>
              <a:rPr lang="en-GB" sz="3200" dirty="0">
                <a:solidFill>
                  <a:schemeClr val="accent1"/>
                </a:solidFill>
                <a:sym typeface="Symbol" panose="05050102010706020507" pitchFamily="18" charset="2"/>
              </a:rPr>
              <a:t> Population EJC Share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283D2-ACFC-E3AC-227F-680DCCF371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8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C1BD-03E9-B647-CCC9-D7B671B5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41101"/>
            <a:ext cx="11110914" cy="936000"/>
          </a:xfrm>
        </p:spPr>
        <p:txBody>
          <a:bodyPr/>
          <a:lstStyle/>
          <a:p>
            <a:r>
              <a:rPr lang="en-GB" dirty="0"/>
              <a:t>Metrics Overview – Rates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F41F071-85F3-8E4A-FC6A-57232D996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99432"/>
              </p:ext>
            </p:extLst>
          </p:nvPr>
        </p:nvGraphicFramePr>
        <p:xfrm>
          <a:off x="539751" y="2566552"/>
          <a:ext cx="11110913" cy="259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C196-C25C-6C7B-58D0-9DA99AF7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5</a:t>
            </a:fld>
            <a:endParaRPr lang="en-GB"/>
          </a:p>
        </p:txBody>
      </p:sp>
      <p:pic>
        <p:nvPicPr>
          <p:cNvPr id="3" name="Content Placeholder 5" descr="Lightning bolt with solid fill">
            <a:extLst>
              <a:ext uri="{FF2B5EF4-FFF2-40B4-BE49-F238E27FC236}">
                <a16:creationId xmlns:a16="http://schemas.microsoft.com/office/drawing/2014/main" id="{FCB1D004-B889-080B-0850-BCD74D350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57192" y="4316514"/>
            <a:ext cx="579821" cy="579821"/>
          </a:xfrm>
          <a:prstGeom prst="rect">
            <a:avLst/>
          </a:prstGeom>
        </p:spPr>
      </p:pic>
      <p:pic>
        <p:nvPicPr>
          <p:cNvPr id="6" name="Content Placeholder 7" descr="Fire with solid fill">
            <a:extLst>
              <a:ext uri="{FF2B5EF4-FFF2-40B4-BE49-F238E27FC236}">
                <a16:creationId xmlns:a16="http://schemas.microsoft.com/office/drawing/2014/main" id="{E08F122E-CD99-7D72-B6F4-A61C9551D2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81403" y="4316514"/>
            <a:ext cx="535091" cy="5350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A5C0DE-C95A-2D5F-6A79-0C3753A46513}"/>
              </a:ext>
            </a:extLst>
          </p:cNvPr>
          <p:cNvSpPr txBox="1"/>
          <p:nvPr/>
        </p:nvSpPr>
        <p:spPr>
          <a:xfrm>
            <a:off x="804139" y="1580907"/>
            <a:ext cx="10582136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RATES </a:t>
            </a:r>
            <a:r>
              <a:rPr lang="en-GB" sz="3200" dirty="0">
                <a:solidFill>
                  <a:schemeClr val="accent1"/>
                </a:solidFill>
              </a:rPr>
              <a:t>tell us </a:t>
            </a:r>
            <a:r>
              <a:rPr lang="en-GB" sz="3200" b="1" dirty="0">
                <a:solidFill>
                  <a:schemeClr val="accent1"/>
                </a:solidFill>
              </a:rPr>
              <a:t>how well the programs serve a particular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4974C-BA01-CB95-04DE-1EED6C261010}"/>
              </a:ext>
            </a:extLst>
          </p:cNvPr>
          <p:cNvSpPr txBox="1"/>
          <p:nvPr/>
        </p:nvSpPr>
        <p:spPr>
          <a:xfrm>
            <a:off x="804139" y="5158545"/>
            <a:ext cx="10582136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3200" b="1" dirty="0">
                <a:solidFill>
                  <a:schemeClr val="accent1"/>
                </a:solidFill>
              </a:rPr>
              <a:t>Benchmark: </a:t>
            </a:r>
            <a:r>
              <a:rPr lang="en-GB" sz="3200" dirty="0">
                <a:solidFill>
                  <a:schemeClr val="accent1"/>
                </a:solidFill>
              </a:rPr>
              <a:t>Rates in EJC </a:t>
            </a:r>
            <a:r>
              <a:rPr lang="en-GB" sz="3200" dirty="0">
                <a:solidFill>
                  <a:schemeClr val="accent1"/>
                </a:solidFill>
                <a:sym typeface="Symbol" panose="05050102010706020507" pitchFamily="18" charset="2"/>
              </a:rPr>
              <a:t> Rates in Non-EJC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2C783-ACC3-7F2A-BF96-C39BA04C7D5E}"/>
              </a:ext>
            </a:extLst>
          </p:cNvPr>
          <p:cNvSpPr txBox="1"/>
          <p:nvPr/>
        </p:nvSpPr>
        <p:spPr>
          <a:xfrm>
            <a:off x="804139" y="5763445"/>
            <a:ext cx="10582136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58738" lvl="1" algn="ctr"/>
            <a:r>
              <a:rPr lang="en-GB" sz="1600" b="1" dirty="0">
                <a:solidFill>
                  <a:schemeClr val="accent1"/>
                </a:solidFill>
              </a:rPr>
              <a:t>Alternative (high) benchmark: </a:t>
            </a:r>
            <a:r>
              <a:rPr lang="en-GB" sz="1600" dirty="0"/>
              <a:t>EJC rates </a:t>
            </a:r>
            <a:r>
              <a:rPr lang="en-GB" sz="1600" dirty="0">
                <a:solidFill>
                  <a:schemeClr val="accent1"/>
                </a:solidFill>
                <a:sym typeface="Symbol" panose="05050102010706020507" pitchFamily="18" charset="2"/>
              </a:rPr>
              <a:t> level of need </a:t>
            </a:r>
            <a:r>
              <a:rPr lang="en-GB" sz="1600" dirty="0"/>
              <a:t>based on energy burden </a:t>
            </a:r>
          </a:p>
          <a:p>
            <a:pPr marL="58738" lvl="1" algn="ctr"/>
            <a:r>
              <a:rPr lang="en-GB" sz="1600" b="1" dirty="0">
                <a:sym typeface="Wingdings" panose="05000000000000000000" pitchFamily="2" charset="2"/>
              </a:rPr>
              <a:t> </a:t>
            </a:r>
            <a:r>
              <a:rPr lang="en-GB" sz="1600" b="1" dirty="0"/>
              <a:t>25% </a:t>
            </a:r>
            <a:r>
              <a:rPr lang="en-GB" sz="1600" dirty="0"/>
              <a:t>of CT homes in EJC areas have </a:t>
            </a:r>
            <a:r>
              <a:rPr lang="en-GB" sz="1600" b="1" dirty="0"/>
              <a:t>energy burden </a:t>
            </a:r>
            <a:r>
              <a:rPr lang="en-GB" sz="1600" b="1" dirty="0">
                <a:solidFill>
                  <a:schemeClr val="accent1"/>
                </a:solidFill>
                <a:sym typeface="Symbol" panose="05050102010706020507" pitchFamily="18" charset="2"/>
              </a:rPr>
              <a:t>6% of household income</a:t>
            </a:r>
            <a:r>
              <a:rPr lang="en-GB" sz="1600" b="1" baseline="30000" dirty="0">
                <a:solidFill>
                  <a:schemeClr val="accent1"/>
                </a:solidFill>
                <a:sym typeface="Symbol" panose="05050102010706020507" pitchFamily="18" charset="2"/>
              </a:rPr>
              <a:t> </a:t>
            </a:r>
            <a:r>
              <a:rPr lang="en-GB" sz="1600" dirty="0">
                <a:solidFill>
                  <a:schemeClr val="accent1"/>
                </a:solidFill>
                <a:sym typeface="Symbol" panose="05050102010706020507" pitchFamily="18" charset="2"/>
              </a:rPr>
              <a:t>(per </a:t>
            </a:r>
            <a:r>
              <a:rPr lang="en-GB" sz="1600" dirty="0"/>
              <a:t>ACS 2022)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E14944-4EC6-A54B-37E9-173342285A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5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AAAE-2F38-49DA-78E6-C0161B59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Connecticut EJC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A4249-130B-E84D-5ACA-0E42D12C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4AD0A4-E546-66A3-290B-51ED5062F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46111"/>
              </p:ext>
            </p:extLst>
          </p:nvPr>
        </p:nvGraphicFramePr>
        <p:xfrm>
          <a:off x="673200" y="3978280"/>
          <a:ext cx="5027804" cy="2057240"/>
        </p:xfrm>
        <a:graphic>
          <a:graphicData uri="http://schemas.openxmlformats.org/drawingml/2006/table">
            <a:tbl>
              <a:tblPr/>
              <a:tblGrid>
                <a:gridCol w="983479">
                  <a:extLst>
                    <a:ext uri="{9D8B030D-6E8A-4147-A177-3AD203B41FA5}">
                      <a16:colId xmlns:a16="http://schemas.microsoft.com/office/drawing/2014/main" val="2027345234"/>
                    </a:ext>
                  </a:extLst>
                </a:gridCol>
                <a:gridCol w="1158097">
                  <a:extLst>
                    <a:ext uri="{9D8B030D-6E8A-4147-A177-3AD203B41FA5}">
                      <a16:colId xmlns:a16="http://schemas.microsoft.com/office/drawing/2014/main" val="1349657766"/>
                    </a:ext>
                  </a:extLst>
                </a:gridCol>
                <a:gridCol w="1154797">
                  <a:extLst>
                    <a:ext uri="{9D8B030D-6E8A-4147-A177-3AD203B41FA5}">
                      <a16:colId xmlns:a16="http://schemas.microsoft.com/office/drawing/2014/main" val="2990260064"/>
                    </a:ext>
                  </a:extLst>
                </a:gridCol>
                <a:gridCol w="1071779">
                  <a:extLst>
                    <a:ext uri="{9D8B030D-6E8A-4147-A177-3AD203B41FA5}">
                      <a16:colId xmlns:a16="http://schemas.microsoft.com/office/drawing/2014/main" val="3026609235"/>
                    </a:ext>
                  </a:extLst>
                </a:gridCol>
                <a:gridCol w="659652">
                  <a:extLst>
                    <a:ext uri="{9D8B030D-6E8A-4147-A177-3AD203B41FA5}">
                      <a16:colId xmlns:a16="http://schemas.microsoft.com/office/drawing/2014/main" val="3773764978"/>
                    </a:ext>
                  </a:extLst>
                </a:gridCol>
              </a:tblGrid>
              <a:tr h="5143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 Utility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EJC Households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Non-EJC Households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Households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EJC%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70079"/>
                  </a:ext>
                </a:extLst>
              </a:tr>
              <a:tr h="5143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Eversource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433,811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671,707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1,105,518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229495"/>
                  </a:ext>
                </a:extLst>
              </a:tr>
              <a:tr h="5143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Avangrid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180,862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86,366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267,228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005148"/>
                  </a:ext>
                </a:extLst>
              </a:tr>
              <a:tr h="5143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614,673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758,072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1,372,745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11812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737A1E-53DC-1F9C-3008-6460FBB63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32226"/>
              </p:ext>
            </p:extLst>
          </p:nvPr>
        </p:nvGraphicFramePr>
        <p:xfrm>
          <a:off x="6021595" y="3978279"/>
          <a:ext cx="4963806" cy="2057240"/>
        </p:xfrm>
        <a:graphic>
          <a:graphicData uri="http://schemas.openxmlformats.org/drawingml/2006/table">
            <a:tbl>
              <a:tblPr/>
              <a:tblGrid>
                <a:gridCol w="994082">
                  <a:extLst>
                    <a:ext uri="{9D8B030D-6E8A-4147-A177-3AD203B41FA5}">
                      <a16:colId xmlns:a16="http://schemas.microsoft.com/office/drawing/2014/main" val="649689396"/>
                    </a:ext>
                  </a:extLst>
                </a:gridCol>
                <a:gridCol w="1147493">
                  <a:extLst>
                    <a:ext uri="{9D8B030D-6E8A-4147-A177-3AD203B41FA5}">
                      <a16:colId xmlns:a16="http://schemas.microsoft.com/office/drawing/2014/main" val="1738364423"/>
                    </a:ext>
                  </a:extLst>
                </a:gridCol>
                <a:gridCol w="1186917">
                  <a:extLst>
                    <a:ext uri="{9D8B030D-6E8A-4147-A177-3AD203B41FA5}">
                      <a16:colId xmlns:a16="http://schemas.microsoft.com/office/drawing/2014/main" val="3924214518"/>
                    </a:ext>
                  </a:extLst>
                </a:gridCol>
                <a:gridCol w="987861">
                  <a:extLst>
                    <a:ext uri="{9D8B030D-6E8A-4147-A177-3AD203B41FA5}">
                      <a16:colId xmlns:a16="http://schemas.microsoft.com/office/drawing/2014/main" val="3516668635"/>
                    </a:ext>
                  </a:extLst>
                </a:gridCol>
                <a:gridCol w="647453">
                  <a:extLst>
                    <a:ext uri="{9D8B030D-6E8A-4147-A177-3AD203B41FA5}">
                      <a16:colId xmlns:a16="http://schemas.microsoft.com/office/drawing/2014/main" val="3803105548"/>
                    </a:ext>
                  </a:extLst>
                </a:gridCol>
              </a:tblGrid>
              <a:tr h="5143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 Utility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EJC Households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Non-EJC Households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EJC%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993626"/>
                  </a:ext>
                </a:extLst>
              </a:tr>
              <a:tr h="5143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Eversource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100,789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98,601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199,389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531261"/>
                  </a:ext>
                </a:extLst>
              </a:tr>
              <a:tr h="5143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Avangrid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174,994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131,187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306,180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621998"/>
                  </a:ext>
                </a:extLst>
              </a:tr>
              <a:tr h="5143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275,782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229,787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505,569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9150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45E763-1239-E16F-A50B-8EDE4DB457F1}"/>
              </a:ext>
            </a:extLst>
          </p:cNvPr>
          <p:cNvSpPr txBox="1"/>
          <p:nvPr/>
        </p:nvSpPr>
        <p:spPr>
          <a:xfrm>
            <a:off x="539749" y="1256072"/>
            <a:ext cx="11110913" cy="16927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000" b="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540000" indent="-1800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​"/>
              <a:defRPr sz="2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solidFill>
                  <a:schemeClr val="accent1"/>
                </a:solidFill>
              </a:defRPr>
            </a:lvl6pPr>
            <a:lvl7pPr marL="0" indent="0">
              <a:spcBef>
                <a:spcPts val="600"/>
              </a:spcBef>
              <a:buFont typeface="Arial" panose="020B0604020202020204" pitchFamily="34" charset="0"/>
              <a:buChar char="​"/>
              <a:defRPr sz="1000">
                <a:solidFill>
                  <a:schemeClr val="accent1"/>
                </a:solidFill>
              </a:defRPr>
            </a:lvl7pPr>
            <a:lvl8pPr marL="180000" indent="-180000">
              <a:spcBef>
                <a:spcPts val="600"/>
              </a:spcBef>
              <a:buFont typeface="Arial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6000" b="1" spc="-300" baseline="0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The team applied Connecticut’s statutory definition of EJCs:  </a:t>
            </a:r>
          </a:p>
          <a:p>
            <a:pPr lvl="1"/>
            <a:r>
              <a:rPr lang="en-US" sz="1600" dirty="0"/>
              <a:t>distressed municipality, as designated by the CT Department of Economic and Community Development; or</a:t>
            </a:r>
          </a:p>
          <a:p>
            <a:pPr lvl="1"/>
            <a:r>
              <a:rPr lang="en-US" sz="1600" dirty="0"/>
              <a:t>defined census block groups where 30% of the population is living below 200% of the federal poverty level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The tables below show EJC shares for the population. Two key takeaways:</a:t>
            </a:r>
          </a:p>
          <a:p>
            <a:pPr lvl="1"/>
            <a:r>
              <a:rPr lang="en-GB" sz="1600" dirty="0"/>
              <a:t>There is a higher share of EJC households in </a:t>
            </a:r>
            <a:r>
              <a:rPr lang="en-GB" sz="1600" b="1" dirty="0"/>
              <a:t>Avangrid</a:t>
            </a:r>
            <a:r>
              <a:rPr lang="en-GB" sz="1600" dirty="0"/>
              <a:t> territory than </a:t>
            </a:r>
            <a:r>
              <a:rPr lang="en-GB" sz="1600" b="1" dirty="0"/>
              <a:t>Eversource</a:t>
            </a:r>
            <a:r>
              <a:rPr lang="en-GB" sz="1600" dirty="0"/>
              <a:t> territory</a:t>
            </a:r>
          </a:p>
          <a:p>
            <a:pPr lvl="1"/>
            <a:r>
              <a:rPr lang="en-GB" sz="1600" dirty="0"/>
              <a:t>There is a higher share of EJC households served by </a:t>
            </a:r>
            <a:r>
              <a:rPr lang="en-GB" sz="1600" b="1" dirty="0"/>
              <a:t>gas</a:t>
            </a:r>
            <a:r>
              <a:rPr lang="en-GB" sz="1600" dirty="0"/>
              <a:t> than served by </a:t>
            </a:r>
            <a:r>
              <a:rPr lang="en-GB" sz="1600" b="1" dirty="0"/>
              <a:t>electric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1E8E6F-6A39-2479-7EBE-CFDCD7F2C3A8}"/>
                  </a:ext>
                </a:extLst>
              </p14:cNvPr>
              <p14:cNvContentPartPr/>
              <p14:nvPr/>
            </p14:nvContentPartPr>
            <p14:xfrm>
              <a:off x="7828097" y="-6538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1E8E6F-6A39-2479-7EBE-CFDCD7F2C3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1977" y="-71508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FE2BF9B-2A1E-FAF6-8A7A-49EB2B002BD8}"/>
              </a:ext>
            </a:extLst>
          </p:cNvPr>
          <p:cNvSpPr/>
          <p:nvPr/>
        </p:nvSpPr>
        <p:spPr>
          <a:xfrm>
            <a:off x="5029200" y="3978279"/>
            <a:ext cx="671804" cy="2057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A3A76-9B4A-59C5-73A8-0AA89FD589A4}"/>
              </a:ext>
            </a:extLst>
          </p:cNvPr>
          <p:cNvSpPr/>
          <p:nvPr/>
        </p:nvSpPr>
        <p:spPr>
          <a:xfrm>
            <a:off x="10326640" y="3978279"/>
            <a:ext cx="671804" cy="2057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dirty="0" err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FB2AFE-837A-D7BF-6032-95711C158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47E965-7928-649B-E391-FD01BAA3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Statewide Residential</a:t>
            </a:r>
            <a:br>
              <a:rPr lang="en-GB" dirty="0"/>
            </a:br>
            <a:r>
              <a:rPr lang="en-GB" dirty="0"/>
              <a:t>Key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51F84-1668-58AA-6686-C66E8386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/>
          </a:p>
        </p:txBody>
      </p:sp>
      <p:pic>
        <p:nvPicPr>
          <p:cNvPr id="1026" name="Picture 2" descr="State Silhouettes">
            <a:extLst>
              <a:ext uri="{FF2B5EF4-FFF2-40B4-BE49-F238E27FC236}">
                <a16:creationId xmlns:a16="http://schemas.microsoft.com/office/drawing/2014/main" id="{E38592F7-D842-7FE8-D1FD-CA534C7E0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2" t="11292" r="-2357" b="13362"/>
          <a:stretch/>
        </p:blipFill>
        <p:spPr bwMode="auto">
          <a:xfrm>
            <a:off x="7917073" y="2087078"/>
            <a:ext cx="3734927" cy="2683843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A57833-A05C-D2AD-5ACA-632A83F78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2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EA4D79-047D-679C-F314-4E9C19FE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350990"/>
            <a:ext cx="11445421" cy="496726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EJC </a:t>
            </a:r>
            <a:r>
              <a:rPr lang="en-GB" b="1" u="sng" dirty="0"/>
              <a:t>program</a:t>
            </a:r>
            <a:r>
              <a:rPr lang="en-GB" b="1" baseline="30000" dirty="0"/>
              <a:t>1</a:t>
            </a:r>
            <a:r>
              <a:rPr lang="en-GB" b="1" dirty="0"/>
              <a:t> shares are generally similar to EJC </a:t>
            </a:r>
            <a:r>
              <a:rPr lang="en-GB" b="1" u="sng" dirty="0"/>
              <a:t>population</a:t>
            </a:r>
            <a:r>
              <a:rPr lang="en-GB" b="1" dirty="0"/>
              <a:t> shares—</a:t>
            </a:r>
            <a:r>
              <a:rPr lang="en-GB" dirty="0"/>
              <a:t>that is, EJC households receive a share of overall program benefits that is roughly proportional to their share of the population</a:t>
            </a:r>
            <a:br>
              <a:rPr lang="en-GB" dirty="0"/>
            </a:br>
            <a:endParaRPr lang="en-GB" dirty="0"/>
          </a:p>
          <a:p>
            <a:r>
              <a:rPr lang="en-GB" sz="1800" dirty="0"/>
              <a:t>The share of </a:t>
            </a:r>
            <a:r>
              <a:rPr lang="en-GB" sz="1800" b="1" dirty="0"/>
              <a:t>participating households </a:t>
            </a:r>
            <a:r>
              <a:rPr lang="en-GB" sz="1800" dirty="0"/>
              <a:t>in EJCs was historically </a:t>
            </a:r>
            <a:r>
              <a:rPr lang="en-GB" sz="1800" b="1" dirty="0">
                <a:solidFill>
                  <a:schemeClr val="tx2"/>
                </a:solidFill>
              </a:rPr>
              <a:t>approximately equal to </a:t>
            </a:r>
            <a:r>
              <a:rPr lang="en-GB" sz="1800" dirty="0"/>
              <a:t>the share of </a:t>
            </a:r>
            <a:r>
              <a:rPr lang="en-GB" sz="1800" b="1" dirty="0"/>
              <a:t>all households </a:t>
            </a:r>
            <a:r>
              <a:rPr lang="en-GB" sz="1800" dirty="0"/>
              <a:t>in EJCs</a:t>
            </a:r>
          </a:p>
          <a:p>
            <a:pPr lvl="1"/>
            <a:r>
              <a:rPr lang="en-GB" sz="1600" dirty="0"/>
              <a:t>However, EJC </a:t>
            </a:r>
            <a:r>
              <a:rPr lang="en-GB" sz="1600" b="1" dirty="0"/>
              <a:t>participation</a:t>
            </a:r>
            <a:r>
              <a:rPr lang="en-GB" sz="1600" dirty="0"/>
              <a:t> recently </a:t>
            </a:r>
            <a:r>
              <a:rPr lang="en-GB" sz="1600" b="1" dirty="0">
                <a:solidFill>
                  <a:srgbClr val="EB2A34"/>
                </a:solidFill>
              </a:rPr>
              <a:t>dropped below </a:t>
            </a:r>
            <a:r>
              <a:rPr lang="en-GB" sz="1600" dirty="0"/>
              <a:t>benchmark, driven by a </a:t>
            </a:r>
            <a:r>
              <a:rPr lang="en-GB" sz="1600" i="1" dirty="0"/>
              <a:t>decrease in the share of HES-IE participation that is in EJCs </a:t>
            </a:r>
            <a:br>
              <a:rPr lang="en-GB" sz="1600" i="1" dirty="0"/>
            </a:br>
            <a:endParaRPr lang="en-GB" sz="1600" i="1" dirty="0"/>
          </a:p>
          <a:p>
            <a:r>
              <a:rPr lang="en-GB" sz="1800" dirty="0"/>
              <a:t>The share of </a:t>
            </a:r>
            <a:r>
              <a:rPr lang="en-GB" sz="1800" b="1" dirty="0"/>
              <a:t>program incentives </a:t>
            </a:r>
            <a:r>
              <a:rPr lang="en-GB" sz="1800" dirty="0"/>
              <a:t>that go to EJC households is </a:t>
            </a:r>
            <a:r>
              <a:rPr lang="en-GB" sz="1800" b="1" dirty="0">
                <a:solidFill>
                  <a:schemeClr val="accent6"/>
                </a:solidFill>
              </a:rPr>
              <a:t>greater </a:t>
            </a:r>
            <a:r>
              <a:rPr lang="en-GB" sz="1800" dirty="0"/>
              <a:t>than the share of EJC households </a:t>
            </a:r>
          </a:p>
          <a:p>
            <a:pPr marL="360000" lvl="2">
              <a:spcBef>
                <a:spcPts val="1200"/>
              </a:spcBef>
            </a:pPr>
            <a:r>
              <a:rPr lang="en-GB" dirty="0"/>
              <a:t>However, EJC share of </a:t>
            </a:r>
            <a:r>
              <a:rPr lang="en-GB" b="1" dirty="0"/>
              <a:t>incentives</a:t>
            </a:r>
            <a:r>
              <a:rPr lang="en-GB" dirty="0"/>
              <a:t> has also </a:t>
            </a:r>
            <a:r>
              <a:rPr lang="en-GB" b="1" dirty="0">
                <a:solidFill>
                  <a:srgbClr val="EB2A34"/>
                </a:solidFill>
              </a:rPr>
              <a:t>decreased</a:t>
            </a:r>
            <a:r>
              <a:rPr lang="en-GB" dirty="0"/>
              <a:t> in recent years (2021-2023) </a:t>
            </a:r>
            <a:br>
              <a:rPr lang="en-GB" dirty="0"/>
            </a:br>
            <a:endParaRPr lang="en-GB" i="1" dirty="0"/>
          </a:p>
          <a:p>
            <a:pPr marL="180000" lvl="1">
              <a:spcBef>
                <a:spcPts val="1200"/>
              </a:spcBef>
            </a:pPr>
            <a:r>
              <a:rPr lang="en-GB" dirty="0"/>
              <a:t>The share of </a:t>
            </a:r>
            <a:r>
              <a:rPr lang="en-GB" b="1" dirty="0"/>
              <a:t>gas savings </a:t>
            </a:r>
            <a:r>
              <a:rPr lang="en-GB" dirty="0"/>
              <a:t>in EJCs is </a:t>
            </a:r>
            <a:r>
              <a:rPr lang="en-GB" b="1" dirty="0">
                <a:solidFill>
                  <a:schemeClr val="accent6"/>
                </a:solidFill>
              </a:rPr>
              <a:t>greater </a:t>
            </a:r>
            <a:r>
              <a:rPr lang="en-GB" dirty="0">
                <a:solidFill>
                  <a:schemeClr val="tx2"/>
                </a:solidFill>
              </a:rPr>
              <a:t>than the share of EJC households 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  <a:p>
            <a:r>
              <a:rPr lang="en-GB" sz="1800" dirty="0"/>
              <a:t>The share of </a:t>
            </a:r>
            <a:r>
              <a:rPr lang="en-GB" sz="1800" b="1" dirty="0"/>
              <a:t>electric savings </a:t>
            </a:r>
            <a:r>
              <a:rPr lang="en-GB" sz="1800" dirty="0"/>
              <a:t>in EJCs is </a:t>
            </a:r>
            <a:r>
              <a:rPr lang="en-GB" sz="1800" b="1" dirty="0">
                <a:solidFill>
                  <a:schemeClr val="tx2"/>
                </a:solidFill>
              </a:rPr>
              <a:t>approximately equal to </a:t>
            </a:r>
            <a:r>
              <a:rPr lang="en-GB" sz="1800" dirty="0"/>
              <a:t>the share of EJC households</a:t>
            </a:r>
            <a:endParaRPr lang="en-GB" sz="1800" b="1" dirty="0">
              <a:solidFill>
                <a:srgbClr val="FFC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FC1BD-03E9-B647-CCC9-D7B671B5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Statewide EJC Share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C196-C25C-6C7B-58D0-9DA99AF7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2" descr="State Silhouettes">
            <a:extLst>
              <a:ext uri="{FF2B5EF4-FFF2-40B4-BE49-F238E27FC236}">
                <a16:creationId xmlns:a16="http://schemas.microsoft.com/office/drawing/2014/main" id="{B8719245-3A4C-C4B5-268D-0993FD77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92" y="53582"/>
            <a:ext cx="1144997" cy="11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321F68-A1A8-6295-8673-1FD1008B1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BC8E0-9C94-3A43-E55A-E3DAA7224180}"/>
              </a:ext>
            </a:extLst>
          </p:cNvPr>
          <p:cNvSpPr txBox="1"/>
          <p:nvPr/>
        </p:nvSpPr>
        <p:spPr>
          <a:xfrm>
            <a:off x="539749" y="6406934"/>
            <a:ext cx="653217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200" baseline="30000" dirty="0">
                <a:solidFill>
                  <a:schemeClr val="accent1"/>
                </a:solidFill>
              </a:rPr>
              <a:t>1</a:t>
            </a:r>
            <a:r>
              <a:rPr lang="en-GB" sz="1200" dirty="0">
                <a:solidFill>
                  <a:schemeClr val="accent1"/>
                </a:solidFill>
              </a:rPr>
              <a:t>Except where otherwise noted, participation, savings, and incentives in these slides reflect combined totals for HES, HES-IE, Multifamily, and Multifamily IE. </a:t>
            </a:r>
          </a:p>
        </p:txBody>
      </p:sp>
    </p:spTree>
    <p:extLst>
      <p:ext uri="{BB962C8B-B14F-4D97-AF65-F5344CB8AC3E}">
        <p14:creationId xmlns:p14="http://schemas.microsoft.com/office/powerpoint/2010/main" val="404877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8296-5E82-91B6-D605-E877930F2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Statewide EJC Participation and Incentive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B302A-0E80-AC31-72D0-AA9F3620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B340EE-4D5D-C010-A7D3-B0062616DB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792172"/>
              </p:ext>
            </p:extLst>
          </p:nvPr>
        </p:nvGraphicFramePr>
        <p:xfrm>
          <a:off x="6204856" y="1139796"/>
          <a:ext cx="5445807" cy="4760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State Silhouettes">
            <a:extLst>
              <a:ext uri="{FF2B5EF4-FFF2-40B4-BE49-F238E27FC236}">
                <a16:creationId xmlns:a16="http://schemas.microsoft.com/office/drawing/2014/main" id="{DD90C26F-3A0E-4209-3135-8351CE9E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692" y="53582"/>
            <a:ext cx="1144997" cy="11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A781639-9910-4B1E-8E7D-5CDA31AC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61875"/>
            <a:ext cx="5554664" cy="4641360"/>
          </a:xfrm>
        </p:spPr>
        <p:txBody>
          <a:bodyPr/>
          <a:lstStyle/>
          <a:p>
            <a:r>
              <a:rPr lang="en-GB" sz="1800" b="1" dirty="0">
                <a:solidFill>
                  <a:schemeClr val="tx2"/>
                </a:solidFill>
              </a:rPr>
              <a:t>Participation. </a:t>
            </a:r>
            <a:r>
              <a:rPr lang="en-GB" sz="1800" dirty="0">
                <a:solidFill>
                  <a:schemeClr val="tx2"/>
                </a:solidFill>
              </a:rPr>
              <a:t>The share of participating households that are in EJCs was </a:t>
            </a:r>
            <a:r>
              <a:rPr lang="en-GB" sz="1800" b="1" dirty="0">
                <a:solidFill>
                  <a:schemeClr val="tx2"/>
                </a:solidFill>
              </a:rPr>
              <a:t>about equal to </a:t>
            </a:r>
            <a:r>
              <a:rPr lang="en-GB" sz="1800" dirty="0">
                <a:solidFill>
                  <a:schemeClr val="tx2"/>
                </a:solidFill>
              </a:rPr>
              <a:t>the share of EJC households from 2017-2020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However, EJC participation share </a:t>
            </a:r>
            <a:r>
              <a:rPr lang="en-GB" sz="1600" b="1" dirty="0">
                <a:solidFill>
                  <a:schemeClr val="tx2"/>
                </a:solidFill>
              </a:rPr>
              <a:t>dropped below </a:t>
            </a:r>
            <a:r>
              <a:rPr lang="en-GB" sz="1600" dirty="0">
                <a:solidFill>
                  <a:schemeClr val="tx2"/>
                </a:solidFill>
              </a:rPr>
              <a:t>benchmark in recent years</a:t>
            </a:r>
          </a:p>
          <a:p>
            <a:pPr lvl="1"/>
            <a:endParaRPr lang="en-GB" sz="1600" i="1" dirty="0">
              <a:solidFill>
                <a:schemeClr val="tx2"/>
              </a:solidFill>
            </a:endParaRPr>
          </a:p>
          <a:p>
            <a:r>
              <a:rPr lang="en-GB" sz="1800" b="1" dirty="0">
                <a:solidFill>
                  <a:schemeClr val="tx2"/>
                </a:solidFill>
              </a:rPr>
              <a:t>Incentives</a:t>
            </a:r>
            <a:r>
              <a:rPr lang="en-GB" sz="1800" dirty="0">
                <a:solidFill>
                  <a:schemeClr val="tx2"/>
                </a:solidFill>
              </a:rPr>
              <a:t>. The share of program incentives going to EJC households is </a:t>
            </a:r>
            <a:r>
              <a:rPr lang="en-GB" sz="1800" b="1" dirty="0">
                <a:solidFill>
                  <a:schemeClr val="tx2"/>
                </a:solidFill>
              </a:rPr>
              <a:t>greater </a:t>
            </a:r>
            <a:r>
              <a:rPr lang="en-GB" sz="1800" dirty="0">
                <a:solidFill>
                  <a:schemeClr val="tx2"/>
                </a:solidFill>
              </a:rPr>
              <a:t>than the share of EJC households </a:t>
            </a:r>
          </a:p>
          <a:p>
            <a:pPr marL="360000" lvl="2">
              <a:spcBef>
                <a:spcPts val="1200"/>
              </a:spcBef>
            </a:pPr>
            <a:r>
              <a:rPr lang="en-GB" dirty="0">
                <a:solidFill>
                  <a:schemeClr val="tx2"/>
                </a:solidFill>
              </a:rPr>
              <a:t>However, EJC incentive share has also </a:t>
            </a:r>
            <a:r>
              <a:rPr lang="en-GB" b="1" dirty="0">
                <a:solidFill>
                  <a:schemeClr val="tx2"/>
                </a:solidFill>
              </a:rPr>
              <a:t>decreased</a:t>
            </a:r>
            <a:r>
              <a:rPr lang="en-GB" dirty="0">
                <a:solidFill>
                  <a:schemeClr val="tx2"/>
                </a:solidFill>
              </a:rPr>
              <a:t> in recent years (2021-2023) </a:t>
            </a:r>
            <a:endParaRPr lang="en-GB" i="1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2054A3-ADC1-39CE-7966-8ACEA115E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35038"/>
              </p:ext>
            </p:extLst>
          </p:nvPr>
        </p:nvGraphicFramePr>
        <p:xfrm>
          <a:off x="6925711" y="5858090"/>
          <a:ext cx="1704579" cy="882015"/>
        </p:xfrm>
        <a:graphic>
          <a:graphicData uri="http://schemas.openxmlformats.org/drawingml/2006/table">
            <a:tbl>
              <a:tblPr/>
              <a:tblGrid>
                <a:gridCol w="1704579">
                  <a:extLst>
                    <a:ext uri="{9D8B030D-6E8A-4147-A177-3AD203B41FA5}">
                      <a16:colId xmlns:a16="http://schemas.microsoft.com/office/drawing/2014/main" val="3773764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Benchmark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856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 of electric households in EJC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370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45%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18128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C6EB2D-EE3E-0032-B120-230C212C4A0E}"/>
              </a:ext>
            </a:extLst>
          </p:cNvPr>
          <p:cNvCxnSpPr/>
          <p:nvPr/>
        </p:nvCxnSpPr>
        <p:spPr>
          <a:xfrm>
            <a:off x="7347857" y="3461658"/>
            <a:ext cx="418011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3961EAC-FC78-88F2-F33A-596673835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264" y="6273665"/>
            <a:ext cx="1046441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53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Blank.potx" id="{462ADBFF-273A-4567-B294-D5011C0B512B}" vid="{1EFF4E61-7111-49E7-B341-7E4FF95B340F}"/>
    </a:ext>
  </a:extLst>
</a:theme>
</file>

<file path=ppt/theme/theme2.xml><?xml version="1.0" encoding="utf-8"?>
<a:theme xmlns:a="http://schemas.openxmlformats.org/drawingml/2006/main" name="1_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160 template.potx" id="{57FDD726-97C1-4075-A55E-EA132D7E1469}" vid="{B8457831-B8A2-4AC7-8E9A-006CF4EBA0C2}"/>
    </a:ext>
  </a:extLst>
</a:theme>
</file>

<file path=ppt/theme/theme3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</a:theme>
</file>

<file path=ppt/theme/theme4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08BDAFF3F0247B9BAF6DDC2C5A720" ma:contentTypeVersion="15" ma:contentTypeDescription="Create a new document." ma:contentTypeScope="" ma:versionID="ed422adf856fd242f09ec584fabcaa18">
  <xsd:schema xmlns:xsd="http://www.w3.org/2001/XMLSchema" xmlns:xs="http://www.w3.org/2001/XMLSchema" xmlns:p="http://schemas.microsoft.com/office/2006/metadata/properties" xmlns:ns2="549615ba-370b-4c0e-95ae-902a9349f455" xmlns:ns3="4494d315-a99a-4215-a31b-5b81810e8a93" targetNamespace="http://schemas.microsoft.com/office/2006/metadata/properties" ma:root="true" ma:fieldsID="819dcddb78d1abd98fbd6b0c0e4dd79d" ns2:_="" ns3:_="">
    <xsd:import namespace="549615ba-370b-4c0e-95ae-902a9349f455"/>
    <xsd:import namespace="4494d315-a99a-4215-a31b-5b81810e8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615ba-370b-4c0e-95ae-902a9349f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0b031d9-ae19-48d6-a524-e417b27e8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" ma:index="22" nillable="true" ma:displayName="Note" ma:description="External sharepoint https://dnvnam.sharepoint.com/teams/CT-X2232-External-Sharepoint/Shared Documents/Reporting&#10;" ma:format="Dropdown" ma:internalName="No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4d315-a99a-4215-a31b-5b81810e8a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0bb2e60-a8b4-41af-bbac-ffe840aa343f}" ma:internalName="TaxCatchAll" ma:showField="CatchAllData" ma:web="4494d315-a99a-4215-a31b-5b81810e8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94d315-a99a-4215-a31b-5b81810e8a93" xsi:nil="true"/>
    <Note xmlns="549615ba-370b-4c0e-95ae-902a9349f455" xsi:nil="true"/>
    <lcf76f155ced4ddcb4097134ff3c332f xmlns="549615ba-370b-4c0e-95ae-902a9349f45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9A4DB-5D11-4652-AB35-8F2ABB2D2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9615ba-370b-4c0e-95ae-902a9349f455"/>
    <ds:schemaRef ds:uri="4494d315-a99a-4215-a31b-5b81810e8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7ADD14-DCCE-480F-A72D-42C885849280}">
  <ds:schemaRefs>
    <ds:schemaRef ds:uri="4494d315-a99a-4215-a31b-5b81810e8a9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549615ba-370b-4c0e-95ae-902a9349f45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30D646-9203-4E61-AB40-D823B5345F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8099</TotalTime>
  <Words>3525</Words>
  <Application>Microsoft Office PowerPoint</Application>
  <PresentationFormat>Widescreen</PresentationFormat>
  <Paragraphs>588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Aptos</vt:lpstr>
      <vt:lpstr>Arial</vt:lpstr>
      <vt:lpstr>Segoe UI</vt:lpstr>
      <vt:lpstr>Symbol</vt:lpstr>
      <vt:lpstr>Wingdings</vt:lpstr>
      <vt:lpstr>DNV</vt:lpstr>
      <vt:lpstr>1_DNV</vt:lpstr>
      <vt:lpstr>X2208/2235 Participant/Non-Participant Study: Residential Equity Analysis Results</vt:lpstr>
      <vt:lpstr>Agenda</vt:lpstr>
      <vt:lpstr>Objectives</vt:lpstr>
      <vt:lpstr>Metrics Overview – Shares</vt:lpstr>
      <vt:lpstr>Metrics Overview – Rates</vt:lpstr>
      <vt:lpstr>Connecticut EJC Shares</vt:lpstr>
      <vt:lpstr>Statewide Residential Key Findings</vt:lpstr>
      <vt:lpstr>Summary of Statewide EJC Share Findings</vt:lpstr>
      <vt:lpstr>Statewide EJC Participation and Incentive Shares</vt:lpstr>
      <vt:lpstr>Statewide EJC Savings Shares</vt:lpstr>
      <vt:lpstr>Statewide EJC Participation Share Trends</vt:lpstr>
      <vt:lpstr>Summary of Statewide EJC Rates Findings</vt:lpstr>
      <vt:lpstr>Statewide Participation and Incentives Rates</vt:lpstr>
      <vt:lpstr>Statewide Electric and Gas Savings Rates</vt:lpstr>
      <vt:lpstr>Company-Specific Residential Key Findings</vt:lpstr>
      <vt:lpstr>Summary of Company-Specific Findings – Shares </vt:lpstr>
      <vt:lpstr>EJC Participation Share</vt:lpstr>
      <vt:lpstr>EJC Savings Share</vt:lpstr>
      <vt:lpstr>Summary of Company-Specific Findings – Rates </vt:lpstr>
      <vt:lpstr>Participation Rate</vt:lpstr>
      <vt:lpstr>Savings Rate - Electric</vt:lpstr>
      <vt:lpstr>Savings Rate - Gas</vt:lpstr>
      <vt:lpstr>Incentives Rate</vt:lpstr>
      <vt:lpstr>Takeaways and Next Steps</vt:lpstr>
      <vt:lpstr>Key Takeaways</vt:lpstr>
      <vt:lpstr>Next Steps</vt:lpstr>
      <vt:lpstr>Appendix: Data Overview</vt:lpstr>
      <vt:lpstr>Appendix: All Shares, All Programs, 2017-2023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X2208/2235  Participant/Non-Participant Customer and Equity Analysis</dc:title>
  <dc:creator>Ingram, Miles</dc:creator>
  <cp:lastModifiedBy>Ingram, Miles</cp:lastModifiedBy>
  <cp:revision>16</cp:revision>
  <cp:lastPrinted>2024-04-16T16:45:55Z</cp:lastPrinted>
  <dcterms:created xsi:type="dcterms:W3CDTF">2024-04-02T13:42:12Z</dcterms:created>
  <dcterms:modified xsi:type="dcterms:W3CDTF">2024-09-10T15:18:16Z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SD_DocumentLanguageString">
    <vt:lpwstr>English (United Kingdom)</vt:lpwstr>
  </property>
  <property fmtid="{D5CDD505-2E9C-101B-9397-08002B2CF9AE}" pid="5" name="SD_UserprofileName">
    <vt:lpwstr/>
  </property>
  <property fmtid="{D5CDD505-2E9C-101B-9397-08002B2CF9AE}" pid="6" name="MSIP_Label_48141450-2387-4aca-b41f-19cd6be9dd3c_Enabled">
    <vt:lpwstr>true</vt:lpwstr>
  </property>
  <property fmtid="{D5CDD505-2E9C-101B-9397-08002B2CF9AE}" pid="7" name="MSIP_Label_48141450-2387-4aca-b41f-19cd6be9dd3c_SetDate">
    <vt:lpwstr>2024-04-02T16:18:07Z</vt:lpwstr>
  </property>
  <property fmtid="{D5CDD505-2E9C-101B-9397-08002B2CF9AE}" pid="8" name="MSIP_Label_48141450-2387-4aca-b41f-19cd6be9dd3c_Method">
    <vt:lpwstr>Standard</vt:lpwstr>
  </property>
  <property fmtid="{D5CDD505-2E9C-101B-9397-08002B2CF9AE}" pid="9" name="MSIP_Label_48141450-2387-4aca-b41f-19cd6be9dd3c_Name">
    <vt:lpwstr>Restricted_Unprotected</vt:lpwstr>
  </property>
  <property fmtid="{D5CDD505-2E9C-101B-9397-08002B2CF9AE}" pid="10" name="MSIP_Label_48141450-2387-4aca-b41f-19cd6be9dd3c_SiteId">
    <vt:lpwstr>adf10e2b-b6e9-41d6-be2f-c12bb566019c</vt:lpwstr>
  </property>
  <property fmtid="{D5CDD505-2E9C-101B-9397-08002B2CF9AE}" pid="11" name="MSIP_Label_48141450-2387-4aca-b41f-19cd6be9dd3c_ActionId">
    <vt:lpwstr>65fc09be-9aa6-44b5-8f76-a251c961689f</vt:lpwstr>
  </property>
  <property fmtid="{D5CDD505-2E9C-101B-9397-08002B2CF9AE}" pid="12" name="MSIP_Label_48141450-2387-4aca-b41f-19cd6be9dd3c_ContentBits">
    <vt:lpwstr>0</vt:lpwstr>
  </property>
  <property fmtid="{D5CDD505-2E9C-101B-9397-08002B2CF9AE}" pid="13" name="ContentTypeId">
    <vt:lpwstr>0x0101008EA08BDAFF3F0247B9BAF6DDC2C5A720</vt:lpwstr>
  </property>
  <property fmtid="{D5CDD505-2E9C-101B-9397-08002B2CF9AE}" pid="14" name="MediaServiceImageTags">
    <vt:lpwstr/>
  </property>
  <property fmtid="{D5CDD505-2E9C-101B-9397-08002B2CF9AE}" pid="15" name="SD_DocumentLanguage">
    <vt:lpwstr>en-GB</vt:lpwstr>
  </property>
  <property fmtid="{D5CDD505-2E9C-101B-9397-08002B2CF9AE}" pid="16" name="sdDocumentDate">
    <vt:lpwstr>45546</vt:lpwstr>
  </property>
  <property fmtid="{D5CDD505-2E9C-101B-9397-08002B2CF9AE}" pid="17" name="sdDocumentDateFormat">
    <vt:lpwstr>en-GB:dd MMMM yyyy</vt:lpwstr>
  </property>
</Properties>
</file>