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sldIdLst>
    <p:sldId id="288" r:id="rId5"/>
    <p:sldId id="289" r:id="rId6"/>
    <p:sldId id="5750" r:id="rId7"/>
    <p:sldId id="2147375398" r:id="rId8"/>
    <p:sldId id="5871" r:id="rId9"/>
    <p:sldId id="5874" r:id="rId10"/>
    <p:sldId id="5872" r:id="rId11"/>
    <p:sldId id="5875" r:id="rId12"/>
    <p:sldId id="2147375395" r:id="rId13"/>
    <p:sldId id="5877" r:id="rId14"/>
    <p:sldId id="2147375362" r:id="rId15"/>
    <p:sldId id="5876" r:id="rId16"/>
    <p:sldId id="5738" r:id="rId17"/>
    <p:sldId id="5745" r:id="rId18"/>
    <p:sldId id="472" r:id="rId19"/>
    <p:sldId id="487" r:id="rId20"/>
    <p:sldId id="5863" r:id="rId21"/>
    <p:sldId id="486" r:id="rId22"/>
    <p:sldId id="5864" r:id="rId23"/>
    <p:sldId id="5737" r:id="rId24"/>
    <p:sldId id="488" r:id="rId25"/>
    <p:sldId id="5869" r:id="rId26"/>
    <p:sldId id="5743" r:id="rId27"/>
    <p:sldId id="489" r:id="rId28"/>
    <p:sldId id="5866" r:id="rId29"/>
    <p:sldId id="5751" r:id="rId30"/>
    <p:sldId id="5867" r:id="rId31"/>
    <p:sldId id="5868" r:id="rId32"/>
    <p:sldId id="5752" r:id="rId33"/>
    <p:sldId id="5740" r:id="rId34"/>
    <p:sldId id="5748" r:id="rId35"/>
    <p:sldId id="5749" r:id="rId36"/>
    <p:sldId id="5761" r:id="rId37"/>
    <p:sldId id="5879" r:id="rId38"/>
    <p:sldId id="5880" r:id="rId39"/>
    <p:sldId id="5881" r:id="rId40"/>
    <p:sldId id="5882" r:id="rId41"/>
    <p:sldId id="5883" r:id="rId42"/>
    <p:sldId id="5870" r:id="rId43"/>
    <p:sldId id="5755" r:id="rId44"/>
    <p:sldId id="5756" r:id="rId45"/>
    <p:sldId id="2147375399" r:id="rId46"/>
    <p:sldId id="5757" r:id="rId47"/>
    <p:sldId id="5758" r:id="rId48"/>
    <p:sldId id="5759" r:id="rId49"/>
    <p:sldId id="5760" r:id="rId50"/>
    <p:sldId id="5724" r:id="rId51"/>
    <p:sldId id="5725" r:id="rId52"/>
    <p:sldId id="5726" r:id="rId53"/>
    <p:sldId id="5728" r:id="rId54"/>
    <p:sldId id="5747" r:id="rId55"/>
    <p:sldId id="5744" r:id="rId56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F95460-E6BE-1DEF-1C70-B2297A6B43DA}" name="Glenn Reed" initials="GR" userId="S::greed@energyfuturesgroup.com::9289a2e3-27e1-43df-8e42-a3648f439d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40"/>
    <a:srgbClr val="2D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66B4C-C7D1-4339-B72F-60B722D4B581}" v="15" dt="2024-02-29T15:45:53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5373" autoAdjust="0"/>
  </p:normalViewPr>
  <p:slideViewPr>
    <p:cSldViewPr snapToGrid="0">
      <p:cViewPr varScale="1">
        <p:scale>
          <a:sx n="105" d="100"/>
          <a:sy n="105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Meyer" userId="5c5785c3d145598e" providerId="LiveId" clId="{A8266B4C-C7D1-4339-B72F-60B722D4B581}"/>
    <pc:docChg chg="undo custSel modSld">
      <pc:chgData name="Rebecca Meyer" userId="5c5785c3d145598e" providerId="LiveId" clId="{A8266B4C-C7D1-4339-B72F-60B722D4B581}" dt="2024-02-29T15:46:14.938" v="211" actId="14100"/>
      <pc:docMkLst>
        <pc:docMk/>
      </pc:docMkLst>
      <pc:sldChg chg="modSp mod">
        <pc:chgData name="Rebecca Meyer" userId="5c5785c3d145598e" providerId="LiveId" clId="{A8266B4C-C7D1-4339-B72F-60B722D4B581}" dt="2024-02-29T14:55:45.572" v="0" actId="20577"/>
        <pc:sldMkLst>
          <pc:docMk/>
          <pc:sldMk cId="1931660724" sldId="5750"/>
        </pc:sldMkLst>
        <pc:graphicFrameChg chg="modGraphic">
          <ac:chgData name="Rebecca Meyer" userId="5c5785c3d145598e" providerId="LiveId" clId="{A8266B4C-C7D1-4339-B72F-60B722D4B581}" dt="2024-02-29T14:55:45.572" v="0" actId="20577"/>
          <ac:graphicFrameMkLst>
            <pc:docMk/>
            <pc:sldMk cId="1931660724" sldId="5750"/>
            <ac:graphicFrameMk id="4" creationId="{FBC48519-3DBE-E414-FAB1-ADF2D7FE12FD}"/>
          </ac:graphicFrameMkLst>
        </pc:graphicFrameChg>
      </pc:sldChg>
      <pc:sldChg chg="addSp delSp modSp mod">
        <pc:chgData name="Rebecca Meyer" userId="5c5785c3d145598e" providerId="LiveId" clId="{A8266B4C-C7D1-4339-B72F-60B722D4B581}" dt="2024-02-29T14:58:56.392" v="21" actId="1076"/>
        <pc:sldMkLst>
          <pc:docMk/>
          <pc:sldMk cId="3880484417" sldId="5864"/>
        </pc:sldMkLst>
        <pc:picChg chg="add del mod modCrop">
          <ac:chgData name="Rebecca Meyer" userId="5c5785c3d145598e" providerId="LiveId" clId="{A8266B4C-C7D1-4339-B72F-60B722D4B581}" dt="2024-02-29T14:58:48.053" v="17" actId="21"/>
          <ac:picMkLst>
            <pc:docMk/>
            <pc:sldMk cId="3880484417" sldId="5864"/>
            <ac:picMk id="5" creationId="{EBADBE96-B0E3-92E0-5D0A-0D16586A72A6}"/>
          </ac:picMkLst>
        </pc:picChg>
        <pc:picChg chg="add mod">
          <ac:chgData name="Rebecca Meyer" userId="5c5785c3d145598e" providerId="LiveId" clId="{A8266B4C-C7D1-4339-B72F-60B722D4B581}" dt="2024-02-29T14:58:56.392" v="21" actId="1076"/>
          <ac:picMkLst>
            <pc:docMk/>
            <pc:sldMk cId="3880484417" sldId="5864"/>
            <ac:picMk id="6" creationId="{2205A504-55BE-8420-23D9-699866741724}"/>
          </ac:picMkLst>
        </pc:picChg>
        <pc:picChg chg="del">
          <ac:chgData name="Rebecca Meyer" userId="5c5785c3d145598e" providerId="LiveId" clId="{A8266B4C-C7D1-4339-B72F-60B722D4B581}" dt="2024-02-29T14:58:17.636" v="14" actId="21"/>
          <ac:picMkLst>
            <pc:docMk/>
            <pc:sldMk cId="3880484417" sldId="5864"/>
            <ac:picMk id="7" creationId="{07B98091-47CC-6C2C-8B56-86524C81F125}"/>
          </ac:picMkLst>
        </pc:picChg>
      </pc:sldChg>
      <pc:sldChg chg="addSp delSp modSp mod">
        <pc:chgData name="Rebecca Meyer" userId="5c5785c3d145598e" providerId="LiveId" clId="{A8266B4C-C7D1-4339-B72F-60B722D4B581}" dt="2024-02-29T15:46:14.938" v="211" actId="14100"/>
        <pc:sldMkLst>
          <pc:docMk/>
          <pc:sldMk cId="887724057" sldId="5868"/>
        </pc:sldMkLst>
        <pc:spChg chg="add del">
          <ac:chgData name="Rebecca Meyer" userId="5c5785c3d145598e" providerId="LiveId" clId="{A8266B4C-C7D1-4339-B72F-60B722D4B581}" dt="2024-02-29T15:40:30.568" v="160" actId="21"/>
          <ac:spMkLst>
            <pc:docMk/>
            <pc:sldMk cId="887724057" sldId="5868"/>
            <ac:spMk id="7" creationId="{C2B803CB-9982-E94F-8240-CB14339AC920}"/>
          </ac:spMkLst>
        </pc:spChg>
        <pc:spChg chg="add mod ord">
          <ac:chgData name="Rebecca Meyer" userId="5c5785c3d145598e" providerId="LiveId" clId="{A8266B4C-C7D1-4339-B72F-60B722D4B581}" dt="2024-02-29T15:46:14.938" v="211" actId="14100"/>
          <ac:spMkLst>
            <pc:docMk/>
            <pc:sldMk cId="887724057" sldId="5868"/>
            <ac:spMk id="13" creationId="{CB7B4170-19CD-53CE-7E19-C29EF82A18A5}"/>
          </ac:spMkLst>
        </pc:spChg>
        <pc:picChg chg="add mod modCrop">
          <ac:chgData name="Rebecca Meyer" userId="5c5785c3d145598e" providerId="LiveId" clId="{A8266B4C-C7D1-4339-B72F-60B722D4B581}" dt="2024-02-29T15:39:47.602" v="148" actId="732"/>
          <ac:picMkLst>
            <pc:docMk/>
            <pc:sldMk cId="887724057" sldId="5868"/>
            <ac:picMk id="3" creationId="{8024437D-DAF9-DCED-3A0F-2ABA0E00021A}"/>
          </ac:picMkLst>
        </pc:picChg>
        <pc:picChg chg="add del mod modCrop">
          <ac:chgData name="Rebecca Meyer" userId="5c5785c3d145598e" providerId="LiveId" clId="{A8266B4C-C7D1-4339-B72F-60B722D4B581}" dt="2024-02-29T15:40:15.829" v="155" actId="21"/>
          <ac:picMkLst>
            <pc:docMk/>
            <pc:sldMk cId="887724057" sldId="5868"/>
            <ac:picMk id="5" creationId="{35A58777-7282-DD85-6C67-438DBC7B99B5}"/>
          </ac:picMkLst>
        </pc:picChg>
        <pc:picChg chg="add del mod">
          <ac:chgData name="Rebecca Meyer" userId="5c5785c3d145598e" providerId="LiveId" clId="{A8266B4C-C7D1-4339-B72F-60B722D4B581}" dt="2024-02-29T15:42:17.468" v="162" actId="21"/>
          <ac:picMkLst>
            <pc:docMk/>
            <pc:sldMk cId="887724057" sldId="5868"/>
            <ac:picMk id="6" creationId="{28E71588-A579-CD71-2913-B0069B14CCBD}"/>
          </ac:picMkLst>
        </pc:picChg>
        <pc:picChg chg="add del mod">
          <ac:chgData name="Rebecca Meyer" userId="5c5785c3d145598e" providerId="LiveId" clId="{A8266B4C-C7D1-4339-B72F-60B722D4B581}" dt="2024-02-29T15:39:54.738" v="151" actId="21"/>
          <ac:picMkLst>
            <pc:docMk/>
            <pc:sldMk cId="887724057" sldId="5868"/>
            <ac:picMk id="8" creationId="{20B6D375-F4D8-4ABD-5676-5CAF40B28C13}"/>
          </ac:picMkLst>
        </pc:picChg>
        <pc:picChg chg="add del mod modCrop">
          <ac:chgData name="Rebecca Meyer" userId="5c5785c3d145598e" providerId="LiveId" clId="{A8266B4C-C7D1-4339-B72F-60B722D4B581}" dt="2024-02-29T15:42:23.704" v="164" actId="21"/>
          <ac:picMkLst>
            <pc:docMk/>
            <pc:sldMk cId="887724057" sldId="5868"/>
            <ac:picMk id="9" creationId="{4D546717-E5F2-D77C-3193-0618E8570715}"/>
          </ac:picMkLst>
        </pc:picChg>
        <pc:picChg chg="add del mod ord">
          <ac:chgData name="Rebecca Meyer" userId="5c5785c3d145598e" providerId="LiveId" clId="{A8266B4C-C7D1-4339-B72F-60B722D4B581}" dt="2024-02-29T15:43:01.803" v="173" actId="21"/>
          <ac:picMkLst>
            <pc:docMk/>
            <pc:sldMk cId="887724057" sldId="5868"/>
            <ac:picMk id="10" creationId="{513A7660-B125-4F45-153F-4F7CF5A3AEE8}"/>
          </ac:picMkLst>
        </pc:picChg>
        <pc:picChg chg="add del mod modCrop">
          <ac:chgData name="Rebecca Meyer" userId="5c5785c3d145598e" providerId="LiveId" clId="{A8266B4C-C7D1-4339-B72F-60B722D4B581}" dt="2024-02-29T15:43:39.114" v="179" actId="21"/>
          <ac:picMkLst>
            <pc:docMk/>
            <pc:sldMk cId="887724057" sldId="5868"/>
            <ac:picMk id="11" creationId="{2EC19F43-133B-92E2-355B-C23E793FA4D3}"/>
          </ac:picMkLst>
        </pc:picChg>
        <pc:picChg chg="add del mod modCrop">
          <ac:chgData name="Rebecca Meyer" userId="5c5785c3d145598e" providerId="LiveId" clId="{A8266B4C-C7D1-4339-B72F-60B722D4B581}" dt="2024-02-29T15:44:55.260" v="195" actId="21"/>
          <ac:picMkLst>
            <pc:docMk/>
            <pc:sldMk cId="887724057" sldId="5868"/>
            <ac:picMk id="12" creationId="{8191C022-6921-B81B-96EA-CA8B3752469A}"/>
          </ac:picMkLst>
        </pc:picChg>
        <pc:picChg chg="add del mod modCrop">
          <ac:chgData name="Rebecca Meyer" userId="5c5785c3d145598e" providerId="LiveId" clId="{A8266B4C-C7D1-4339-B72F-60B722D4B581}" dt="2024-02-29T15:45:52.123" v="203" actId="21"/>
          <ac:picMkLst>
            <pc:docMk/>
            <pc:sldMk cId="887724057" sldId="5868"/>
            <ac:picMk id="14" creationId="{A1759C9C-5B1C-8EF6-6366-EE93EDE8CA8E}"/>
          </ac:picMkLst>
        </pc:picChg>
        <pc:picChg chg="add mod ord">
          <ac:chgData name="Rebecca Meyer" userId="5c5785c3d145598e" providerId="LiveId" clId="{A8266B4C-C7D1-4339-B72F-60B722D4B581}" dt="2024-02-29T15:46:05.204" v="209" actId="14100"/>
          <ac:picMkLst>
            <pc:docMk/>
            <pc:sldMk cId="887724057" sldId="5868"/>
            <ac:picMk id="15" creationId="{F4A11EB7-E803-1ED3-7094-9212CAB22184}"/>
          </ac:picMkLst>
        </pc:picChg>
      </pc:sldChg>
      <pc:sldChg chg="addSp delSp modSp mod">
        <pc:chgData name="Rebecca Meyer" userId="5c5785c3d145598e" providerId="LiveId" clId="{A8266B4C-C7D1-4339-B72F-60B722D4B581}" dt="2024-02-29T14:56:59.159" v="13" actId="1076"/>
        <pc:sldMkLst>
          <pc:docMk/>
          <pc:sldMk cId="2645554006" sldId="5875"/>
        </pc:sldMkLst>
        <pc:spChg chg="mod">
          <ac:chgData name="Rebecca Meyer" userId="5c5785c3d145598e" providerId="LiveId" clId="{A8266B4C-C7D1-4339-B72F-60B722D4B581}" dt="2024-02-29T14:56:55.593" v="12" actId="1076"/>
          <ac:spMkLst>
            <pc:docMk/>
            <pc:sldMk cId="2645554006" sldId="5875"/>
            <ac:spMk id="20" creationId="{9CDDAF6F-40C5-91AD-25F8-7B4F473F755E}"/>
          </ac:spMkLst>
        </pc:spChg>
        <pc:picChg chg="add mod">
          <ac:chgData name="Rebecca Meyer" userId="5c5785c3d145598e" providerId="LiveId" clId="{A8266B4C-C7D1-4339-B72F-60B722D4B581}" dt="2024-02-29T14:56:28.509" v="3" actId="1076"/>
          <ac:picMkLst>
            <pc:docMk/>
            <pc:sldMk cId="2645554006" sldId="5875"/>
            <ac:picMk id="2" creationId="{F0953026-635B-4768-91CB-694287374808}"/>
          </ac:picMkLst>
        </pc:picChg>
        <pc:picChg chg="add del mod modCrop">
          <ac:chgData name="Rebecca Meyer" userId="5c5785c3d145598e" providerId="LiveId" clId="{A8266B4C-C7D1-4339-B72F-60B722D4B581}" dt="2024-02-29T14:56:48.290" v="8" actId="21"/>
          <ac:picMkLst>
            <pc:docMk/>
            <pc:sldMk cId="2645554006" sldId="5875"/>
            <ac:picMk id="4" creationId="{FFD2EFD6-6171-283F-1785-57EC7CC9723F}"/>
          </ac:picMkLst>
        </pc:picChg>
        <pc:picChg chg="add mod">
          <ac:chgData name="Rebecca Meyer" userId="5c5785c3d145598e" providerId="LiveId" clId="{A8266B4C-C7D1-4339-B72F-60B722D4B581}" dt="2024-02-29T14:56:59.159" v="13" actId="1076"/>
          <ac:picMkLst>
            <pc:docMk/>
            <pc:sldMk cId="2645554006" sldId="5875"/>
            <ac:picMk id="6" creationId="{688BFB9F-7076-9BF2-BF1D-CF1E1290C3E9}"/>
          </ac:picMkLst>
        </pc:picChg>
        <pc:picChg chg="del">
          <ac:chgData name="Rebecca Meyer" userId="5c5785c3d145598e" providerId="LiveId" clId="{A8266B4C-C7D1-4339-B72F-60B722D4B581}" dt="2024-02-29T14:56:26.318" v="2" actId="21"/>
          <ac:picMkLst>
            <pc:docMk/>
            <pc:sldMk cId="2645554006" sldId="5875"/>
            <ac:picMk id="15" creationId="{9C714FE6-F403-5A56-7F9B-CEE79A02800C}"/>
          </ac:picMkLst>
        </pc:picChg>
        <pc:picChg chg="del">
          <ac:chgData name="Rebecca Meyer" userId="5c5785c3d145598e" providerId="LiveId" clId="{A8266B4C-C7D1-4339-B72F-60B722D4B581}" dt="2024-02-29T14:56:30.226" v="4" actId="21"/>
          <ac:picMkLst>
            <pc:docMk/>
            <pc:sldMk cId="2645554006" sldId="5875"/>
            <ac:picMk id="22" creationId="{3883E6D9-0333-4ABA-E33E-543FA5A7B715}"/>
          </ac:picMkLst>
        </pc:picChg>
      </pc:sldChg>
      <pc:sldChg chg="modSp mod">
        <pc:chgData name="Rebecca Meyer" userId="5c5785c3d145598e" providerId="LiveId" clId="{A8266B4C-C7D1-4339-B72F-60B722D4B581}" dt="2024-02-29T15:00:57.208" v="142" actId="20577"/>
        <pc:sldMkLst>
          <pc:docMk/>
          <pc:sldMk cId="3027177910" sldId="5877"/>
        </pc:sldMkLst>
        <pc:spChg chg="mod">
          <ac:chgData name="Rebecca Meyer" userId="5c5785c3d145598e" providerId="LiveId" clId="{A8266B4C-C7D1-4339-B72F-60B722D4B581}" dt="2024-02-29T15:00:57.208" v="142" actId="20577"/>
          <ac:spMkLst>
            <pc:docMk/>
            <pc:sldMk cId="3027177910" sldId="5877"/>
            <ac:spMk id="4" creationId="{17966DE9-44FD-F373-0668-E964A8D58C5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B940A-B26F-44C7-AEB5-7C7DFE40A9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3C0917-66FF-4C64-8DB7-503297932DAE}">
      <dgm:prSet phldrT="[Text]"/>
      <dgm:spPr>
        <a:solidFill>
          <a:schemeClr val="accent2">
            <a:lumMod val="7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/>
            <a:t>Electric: $189.0M (3% increase) </a:t>
          </a:r>
        </a:p>
      </dgm:t>
    </dgm:pt>
    <dgm:pt modelId="{2686ABF6-7E16-43DE-BE83-AAA850B6C456}" type="parTrans" cxnId="{5C879C08-14B3-458B-AFBE-1CDAAE76DA71}">
      <dgm:prSet/>
      <dgm:spPr/>
      <dgm:t>
        <a:bodyPr/>
        <a:lstStyle/>
        <a:p>
          <a:endParaRPr lang="en-US"/>
        </a:p>
      </dgm:t>
    </dgm:pt>
    <dgm:pt modelId="{26C1BF38-EF60-4912-B7A4-8AF2B176B1EB}" type="sibTrans" cxnId="{5C879C08-14B3-458B-AFBE-1CDAAE76DA71}">
      <dgm:prSet/>
      <dgm:spPr/>
      <dgm:t>
        <a:bodyPr/>
        <a:lstStyle/>
        <a:p>
          <a:endParaRPr lang="en-US"/>
        </a:p>
      </dgm:t>
    </dgm:pt>
    <dgm:pt modelId="{8FBDF983-1174-4630-AE47-071E5B759D3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Natural Gas: $57.4M (4% increase)</a:t>
          </a:r>
        </a:p>
      </dgm:t>
    </dgm:pt>
    <dgm:pt modelId="{665897B9-9716-4F30-AF94-578E076FC6A1}" type="parTrans" cxnId="{DA3DC794-74B3-435A-984E-DDB89FACFD00}">
      <dgm:prSet/>
      <dgm:spPr/>
      <dgm:t>
        <a:bodyPr/>
        <a:lstStyle/>
        <a:p>
          <a:endParaRPr lang="en-US"/>
        </a:p>
      </dgm:t>
    </dgm:pt>
    <dgm:pt modelId="{AFD33171-8876-4ACF-8EB2-9BD14F1ADDE8}" type="sibTrans" cxnId="{DA3DC794-74B3-435A-984E-DDB89FACFD00}">
      <dgm:prSet/>
      <dgm:spPr/>
      <dgm:t>
        <a:bodyPr/>
        <a:lstStyle/>
        <a:p>
          <a:endParaRPr lang="en-US"/>
        </a:p>
      </dgm:t>
    </dgm:pt>
    <dgm:pt modelId="{D9C90007-01C9-4086-8C60-24CE29A98DF9}">
      <dgm:prSet phldrT="[Text]"/>
      <dgm:spPr/>
      <dgm:t>
        <a:bodyPr/>
        <a:lstStyle/>
        <a:p>
          <a:r>
            <a:rPr lang="en-US" dirty="0"/>
            <a:t>Eversource: $146.4M (1.0% decrease)</a:t>
          </a:r>
        </a:p>
      </dgm:t>
    </dgm:pt>
    <dgm:pt modelId="{5E62449D-45B5-4E9F-B66A-0D3CA8E3B8A7}" type="parTrans" cxnId="{1453DE2C-3877-40D5-AB95-13CA68758F67}">
      <dgm:prSet/>
      <dgm:spPr/>
      <dgm:t>
        <a:bodyPr/>
        <a:lstStyle/>
        <a:p>
          <a:endParaRPr lang="en-US"/>
        </a:p>
      </dgm:t>
    </dgm:pt>
    <dgm:pt modelId="{3575ED69-8A54-4497-A5BE-7730EF117AB4}" type="sibTrans" cxnId="{1453DE2C-3877-40D5-AB95-13CA68758F67}">
      <dgm:prSet/>
      <dgm:spPr/>
      <dgm:t>
        <a:bodyPr/>
        <a:lstStyle/>
        <a:p>
          <a:endParaRPr lang="en-US"/>
        </a:p>
      </dgm:t>
    </dgm:pt>
    <dgm:pt modelId="{1AEADB9D-450B-4CA0-91C0-A33F16FCE5CB}">
      <dgm:prSet phldrT="[Text]"/>
      <dgm:spPr/>
      <dgm:t>
        <a:bodyPr/>
        <a:lstStyle/>
        <a:p>
          <a:r>
            <a:rPr lang="en-US" dirty="0"/>
            <a:t>United Illuminating: $42.6M (20.0% increase)</a:t>
          </a:r>
        </a:p>
      </dgm:t>
    </dgm:pt>
    <dgm:pt modelId="{E3854F3F-F884-407B-8494-513373EADB00}" type="parTrans" cxnId="{CE7A6577-44D6-43DB-982C-C8A724ECDD1E}">
      <dgm:prSet/>
      <dgm:spPr/>
      <dgm:t>
        <a:bodyPr/>
        <a:lstStyle/>
        <a:p>
          <a:endParaRPr lang="en-US"/>
        </a:p>
      </dgm:t>
    </dgm:pt>
    <dgm:pt modelId="{6D0BD395-C5C4-47E9-90CA-798ADA8DFB96}" type="sibTrans" cxnId="{CE7A6577-44D6-43DB-982C-C8A724ECDD1E}">
      <dgm:prSet/>
      <dgm:spPr/>
      <dgm:t>
        <a:bodyPr/>
        <a:lstStyle/>
        <a:p>
          <a:endParaRPr lang="en-US"/>
        </a:p>
      </dgm:t>
    </dgm:pt>
    <dgm:pt modelId="{1CA76694-8549-413C-8695-D06155CB3290}">
      <dgm:prSet phldrT="[Text]"/>
      <dgm:spPr/>
      <dgm:t>
        <a:bodyPr/>
        <a:lstStyle/>
        <a:p>
          <a:r>
            <a:rPr lang="en-US" dirty="0"/>
            <a:t>Eversource: $24.9M (2.0% increase)</a:t>
          </a:r>
        </a:p>
      </dgm:t>
    </dgm:pt>
    <dgm:pt modelId="{8FF5AA1A-CE2C-461E-A67A-E682FEAE7CF1}" type="parTrans" cxnId="{ACD1E337-DB86-4546-B06E-C2A72ECA7ABB}">
      <dgm:prSet/>
      <dgm:spPr/>
      <dgm:t>
        <a:bodyPr/>
        <a:lstStyle/>
        <a:p>
          <a:endParaRPr lang="en-US"/>
        </a:p>
      </dgm:t>
    </dgm:pt>
    <dgm:pt modelId="{E5927647-346E-48F7-8785-8F285CDF1F9B}" type="sibTrans" cxnId="{ACD1E337-DB86-4546-B06E-C2A72ECA7ABB}">
      <dgm:prSet/>
      <dgm:spPr/>
      <dgm:t>
        <a:bodyPr/>
        <a:lstStyle/>
        <a:p>
          <a:endParaRPr lang="en-US"/>
        </a:p>
      </dgm:t>
    </dgm:pt>
    <dgm:pt modelId="{569C0278-40EC-4396-AA5C-BB0CE19D2CEF}">
      <dgm:prSet phldrT="[Text]"/>
      <dgm:spPr/>
      <dgm:t>
        <a:bodyPr/>
        <a:lstStyle/>
        <a:p>
          <a:r>
            <a:rPr lang="en-US" dirty="0"/>
            <a:t>CNG: $14.9M (7.0% decrease)</a:t>
          </a:r>
        </a:p>
      </dgm:t>
    </dgm:pt>
    <dgm:pt modelId="{EFE8B8D7-CBBD-4068-A200-155F92226BB5}" type="parTrans" cxnId="{A9A74D0E-456A-4FC5-9059-DE81C8C0069A}">
      <dgm:prSet/>
      <dgm:spPr/>
      <dgm:t>
        <a:bodyPr/>
        <a:lstStyle/>
        <a:p>
          <a:endParaRPr lang="en-US"/>
        </a:p>
      </dgm:t>
    </dgm:pt>
    <dgm:pt modelId="{291FD771-59B2-4F87-83B8-AA738EF68C74}" type="sibTrans" cxnId="{A9A74D0E-456A-4FC5-9059-DE81C8C0069A}">
      <dgm:prSet/>
      <dgm:spPr/>
      <dgm:t>
        <a:bodyPr/>
        <a:lstStyle/>
        <a:p>
          <a:endParaRPr lang="en-US"/>
        </a:p>
      </dgm:t>
    </dgm:pt>
    <dgm:pt modelId="{FC4E37EC-311D-4DFF-8175-D38A3299DF77}">
      <dgm:prSet phldrT="[Text]"/>
      <dgm:spPr/>
      <dgm:t>
        <a:bodyPr/>
        <a:lstStyle/>
        <a:p>
          <a:r>
            <a:rPr lang="en-US" dirty="0"/>
            <a:t>SCG: $17.5M (18.0% increase) </a:t>
          </a:r>
        </a:p>
      </dgm:t>
    </dgm:pt>
    <dgm:pt modelId="{3801BF80-FC78-4CFD-A5DA-36018706F39C}" type="parTrans" cxnId="{6F5EA2EF-2FFE-45AC-AB73-9A4C7009FFF0}">
      <dgm:prSet/>
      <dgm:spPr/>
      <dgm:t>
        <a:bodyPr/>
        <a:lstStyle/>
        <a:p>
          <a:endParaRPr lang="en-US"/>
        </a:p>
      </dgm:t>
    </dgm:pt>
    <dgm:pt modelId="{FCF683F2-CC64-4FED-8892-A14ED434C4B0}" type="sibTrans" cxnId="{6F5EA2EF-2FFE-45AC-AB73-9A4C7009FFF0}">
      <dgm:prSet/>
      <dgm:spPr/>
      <dgm:t>
        <a:bodyPr/>
        <a:lstStyle/>
        <a:p>
          <a:endParaRPr lang="en-US"/>
        </a:p>
      </dgm:t>
    </dgm:pt>
    <dgm:pt modelId="{ECEEBAFE-72CB-4D14-A897-4BD3CCE26459}" type="pres">
      <dgm:prSet presAssocID="{455B940A-B26F-44C7-AEB5-7C7DFE40A9DC}" presName="linear" presStyleCnt="0">
        <dgm:presLayoutVars>
          <dgm:dir/>
          <dgm:animLvl val="lvl"/>
          <dgm:resizeHandles val="exact"/>
        </dgm:presLayoutVars>
      </dgm:prSet>
      <dgm:spPr/>
    </dgm:pt>
    <dgm:pt modelId="{EB190ECA-8BC8-45CD-B0D9-040F30515980}" type="pres">
      <dgm:prSet presAssocID="{5E3C0917-66FF-4C64-8DB7-503297932DAE}" presName="parentLin" presStyleCnt="0"/>
      <dgm:spPr/>
    </dgm:pt>
    <dgm:pt modelId="{B2D8FAAF-2A18-41E3-9D5A-EDD808871597}" type="pres">
      <dgm:prSet presAssocID="{5E3C0917-66FF-4C64-8DB7-503297932DAE}" presName="parentLeftMargin" presStyleLbl="node1" presStyleIdx="0" presStyleCnt="2"/>
      <dgm:spPr/>
    </dgm:pt>
    <dgm:pt modelId="{4B0AACF3-1881-40CD-9DB2-C221DB92F2C9}" type="pres">
      <dgm:prSet presAssocID="{5E3C0917-66FF-4C64-8DB7-503297932D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C10673-55E7-4BD7-AA64-11F5BA4A4791}" type="pres">
      <dgm:prSet presAssocID="{5E3C0917-66FF-4C64-8DB7-503297932DAE}" presName="negativeSpace" presStyleCnt="0"/>
      <dgm:spPr/>
    </dgm:pt>
    <dgm:pt modelId="{51E26908-9A2B-4333-90A1-6C3E7EA205E4}" type="pres">
      <dgm:prSet presAssocID="{5E3C0917-66FF-4C64-8DB7-503297932DAE}" presName="childText" presStyleLbl="conFgAcc1" presStyleIdx="0" presStyleCnt="2">
        <dgm:presLayoutVars>
          <dgm:bulletEnabled val="1"/>
        </dgm:presLayoutVars>
      </dgm:prSet>
      <dgm:spPr/>
    </dgm:pt>
    <dgm:pt modelId="{6871E685-0E84-49EE-90FF-6EC6AE685254}" type="pres">
      <dgm:prSet presAssocID="{26C1BF38-EF60-4912-B7A4-8AF2B176B1EB}" presName="spaceBetweenRectangles" presStyleCnt="0"/>
      <dgm:spPr/>
    </dgm:pt>
    <dgm:pt modelId="{0C753C51-529B-4353-A31E-90EC02603B36}" type="pres">
      <dgm:prSet presAssocID="{8FBDF983-1174-4630-AE47-071E5B759D3E}" presName="parentLin" presStyleCnt="0"/>
      <dgm:spPr/>
    </dgm:pt>
    <dgm:pt modelId="{857AAC5D-680B-4867-A5A2-9FA3BB691B31}" type="pres">
      <dgm:prSet presAssocID="{8FBDF983-1174-4630-AE47-071E5B759D3E}" presName="parentLeftMargin" presStyleLbl="node1" presStyleIdx="0" presStyleCnt="2"/>
      <dgm:spPr/>
    </dgm:pt>
    <dgm:pt modelId="{F5796359-8F2C-4A6F-A96D-1394F7FF0607}" type="pres">
      <dgm:prSet presAssocID="{8FBDF983-1174-4630-AE47-071E5B759D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94F38D6-B8F1-45AD-BBD0-3C07253A68F5}" type="pres">
      <dgm:prSet presAssocID="{8FBDF983-1174-4630-AE47-071E5B759D3E}" presName="negativeSpace" presStyleCnt="0"/>
      <dgm:spPr/>
    </dgm:pt>
    <dgm:pt modelId="{1E28546A-C4E5-404F-98F6-98074231D028}" type="pres">
      <dgm:prSet presAssocID="{8FBDF983-1174-4630-AE47-071E5B759D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C879C08-14B3-458B-AFBE-1CDAAE76DA71}" srcId="{455B940A-B26F-44C7-AEB5-7C7DFE40A9DC}" destId="{5E3C0917-66FF-4C64-8DB7-503297932DAE}" srcOrd="0" destOrd="0" parTransId="{2686ABF6-7E16-43DE-BE83-AAA850B6C456}" sibTransId="{26C1BF38-EF60-4912-B7A4-8AF2B176B1EB}"/>
    <dgm:cxn modelId="{A9A74D0E-456A-4FC5-9059-DE81C8C0069A}" srcId="{8FBDF983-1174-4630-AE47-071E5B759D3E}" destId="{569C0278-40EC-4396-AA5C-BB0CE19D2CEF}" srcOrd="1" destOrd="0" parTransId="{EFE8B8D7-CBBD-4068-A200-155F92226BB5}" sibTransId="{291FD771-59B2-4F87-83B8-AA738EF68C74}"/>
    <dgm:cxn modelId="{C2437226-788D-4610-9635-1B8E89F8EFFD}" type="presOf" srcId="{455B940A-B26F-44C7-AEB5-7C7DFE40A9DC}" destId="{ECEEBAFE-72CB-4D14-A897-4BD3CCE26459}" srcOrd="0" destOrd="0" presId="urn:microsoft.com/office/officeart/2005/8/layout/list1"/>
    <dgm:cxn modelId="{1453DE2C-3877-40D5-AB95-13CA68758F67}" srcId="{5E3C0917-66FF-4C64-8DB7-503297932DAE}" destId="{D9C90007-01C9-4086-8C60-24CE29A98DF9}" srcOrd="0" destOrd="0" parTransId="{5E62449D-45B5-4E9F-B66A-0D3CA8E3B8A7}" sibTransId="{3575ED69-8A54-4497-A5BE-7730EF117AB4}"/>
    <dgm:cxn modelId="{30D50D34-63CE-46E8-8056-9AB8531CEA81}" type="presOf" srcId="{1AEADB9D-450B-4CA0-91C0-A33F16FCE5CB}" destId="{51E26908-9A2B-4333-90A1-6C3E7EA205E4}" srcOrd="0" destOrd="1" presId="urn:microsoft.com/office/officeart/2005/8/layout/list1"/>
    <dgm:cxn modelId="{ACD1E337-DB86-4546-B06E-C2A72ECA7ABB}" srcId="{8FBDF983-1174-4630-AE47-071E5B759D3E}" destId="{1CA76694-8549-413C-8695-D06155CB3290}" srcOrd="0" destOrd="0" parTransId="{8FF5AA1A-CE2C-461E-A67A-E682FEAE7CF1}" sibTransId="{E5927647-346E-48F7-8785-8F285CDF1F9B}"/>
    <dgm:cxn modelId="{FDBAA34E-28DD-4E3A-9E93-6A25388D9A22}" type="presOf" srcId="{FC4E37EC-311D-4DFF-8175-D38A3299DF77}" destId="{1E28546A-C4E5-404F-98F6-98074231D028}" srcOrd="0" destOrd="2" presId="urn:microsoft.com/office/officeart/2005/8/layout/list1"/>
    <dgm:cxn modelId="{D6135E77-A075-4076-AAF9-0127958B3628}" type="presOf" srcId="{D9C90007-01C9-4086-8C60-24CE29A98DF9}" destId="{51E26908-9A2B-4333-90A1-6C3E7EA205E4}" srcOrd="0" destOrd="0" presId="urn:microsoft.com/office/officeart/2005/8/layout/list1"/>
    <dgm:cxn modelId="{CE7A6577-44D6-43DB-982C-C8A724ECDD1E}" srcId="{5E3C0917-66FF-4C64-8DB7-503297932DAE}" destId="{1AEADB9D-450B-4CA0-91C0-A33F16FCE5CB}" srcOrd="1" destOrd="0" parTransId="{E3854F3F-F884-407B-8494-513373EADB00}" sibTransId="{6D0BD395-C5C4-47E9-90CA-798ADA8DFB96}"/>
    <dgm:cxn modelId="{84C78F89-C728-4CD9-BD71-A31CC0EDDEB1}" type="presOf" srcId="{5E3C0917-66FF-4C64-8DB7-503297932DAE}" destId="{4B0AACF3-1881-40CD-9DB2-C221DB92F2C9}" srcOrd="1" destOrd="0" presId="urn:microsoft.com/office/officeart/2005/8/layout/list1"/>
    <dgm:cxn modelId="{E3E9B289-359D-48FB-9FBE-A5ABA03D3345}" type="presOf" srcId="{8FBDF983-1174-4630-AE47-071E5B759D3E}" destId="{857AAC5D-680B-4867-A5A2-9FA3BB691B31}" srcOrd="0" destOrd="0" presId="urn:microsoft.com/office/officeart/2005/8/layout/list1"/>
    <dgm:cxn modelId="{DA3DC794-74B3-435A-984E-DDB89FACFD00}" srcId="{455B940A-B26F-44C7-AEB5-7C7DFE40A9DC}" destId="{8FBDF983-1174-4630-AE47-071E5B759D3E}" srcOrd="1" destOrd="0" parTransId="{665897B9-9716-4F30-AF94-578E076FC6A1}" sibTransId="{AFD33171-8876-4ACF-8EB2-9BD14F1ADDE8}"/>
    <dgm:cxn modelId="{A365D0A2-30B6-4CBB-BC99-B99A38293AB6}" type="presOf" srcId="{1CA76694-8549-413C-8695-D06155CB3290}" destId="{1E28546A-C4E5-404F-98F6-98074231D028}" srcOrd="0" destOrd="0" presId="urn:microsoft.com/office/officeart/2005/8/layout/list1"/>
    <dgm:cxn modelId="{540A8FA6-0DFC-42B0-AE6E-6833F80CC878}" type="presOf" srcId="{8FBDF983-1174-4630-AE47-071E5B759D3E}" destId="{F5796359-8F2C-4A6F-A96D-1394F7FF0607}" srcOrd="1" destOrd="0" presId="urn:microsoft.com/office/officeart/2005/8/layout/list1"/>
    <dgm:cxn modelId="{35984FBA-AC86-4472-BDC4-5422DDE4EE13}" type="presOf" srcId="{569C0278-40EC-4396-AA5C-BB0CE19D2CEF}" destId="{1E28546A-C4E5-404F-98F6-98074231D028}" srcOrd="0" destOrd="1" presId="urn:microsoft.com/office/officeart/2005/8/layout/list1"/>
    <dgm:cxn modelId="{F011A1CA-EFB1-4C66-A134-5AAD4596C6FB}" type="presOf" srcId="{5E3C0917-66FF-4C64-8DB7-503297932DAE}" destId="{B2D8FAAF-2A18-41E3-9D5A-EDD808871597}" srcOrd="0" destOrd="0" presId="urn:microsoft.com/office/officeart/2005/8/layout/list1"/>
    <dgm:cxn modelId="{6F5EA2EF-2FFE-45AC-AB73-9A4C7009FFF0}" srcId="{8FBDF983-1174-4630-AE47-071E5B759D3E}" destId="{FC4E37EC-311D-4DFF-8175-D38A3299DF77}" srcOrd="2" destOrd="0" parTransId="{3801BF80-FC78-4CFD-A5DA-36018706F39C}" sibTransId="{FCF683F2-CC64-4FED-8892-A14ED434C4B0}"/>
    <dgm:cxn modelId="{BFFB47EE-5077-4AE2-9721-E0C9ABF5052C}" type="presParOf" srcId="{ECEEBAFE-72CB-4D14-A897-4BD3CCE26459}" destId="{EB190ECA-8BC8-45CD-B0D9-040F30515980}" srcOrd="0" destOrd="0" presId="urn:microsoft.com/office/officeart/2005/8/layout/list1"/>
    <dgm:cxn modelId="{5EF5A5C1-2E81-464B-B513-CDC99726B009}" type="presParOf" srcId="{EB190ECA-8BC8-45CD-B0D9-040F30515980}" destId="{B2D8FAAF-2A18-41E3-9D5A-EDD808871597}" srcOrd="0" destOrd="0" presId="urn:microsoft.com/office/officeart/2005/8/layout/list1"/>
    <dgm:cxn modelId="{9B71521E-4C13-4E64-97E6-4427A036C78F}" type="presParOf" srcId="{EB190ECA-8BC8-45CD-B0D9-040F30515980}" destId="{4B0AACF3-1881-40CD-9DB2-C221DB92F2C9}" srcOrd="1" destOrd="0" presId="urn:microsoft.com/office/officeart/2005/8/layout/list1"/>
    <dgm:cxn modelId="{2D462BA9-C9D2-4BE1-9F48-32B48D7F2D0A}" type="presParOf" srcId="{ECEEBAFE-72CB-4D14-A897-4BD3CCE26459}" destId="{6EC10673-55E7-4BD7-AA64-11F5BA4A4791}" srcOrd="1" destOrd="0" presId="urn:microsoft.com/office/officeart/2005/8/layout/list1"/>
    <dgm:cxn modelId="{840788AB-6188-4CD0-98E5-6ABA43E0299B}" type="presParOf" srcId="{ECEEBAFE-72CB-4D14-A897-4BD3CCE26459}" destId="{51E26908-9A2B-4333-90A1-6C3E7EA205E4}" srcOrd="2" destOrd="0" presId="urn:microsoft.com/office/officeart/2005/8/layout/list1"/>
    <dgm:cxn modelId="{9321220B-42E1-409A-8E6D-3FC8EED8A30F}" type="presParOf" srcId="{ECEEBAFE-72CB-4D14-A897-4BD3CCE26459}" destId="{6871E685-0E84-49EE-90FF-6EC6AE685254}" srcOrd="3" destOrd="0" presId="urn:microsoft.com/office/officeart/2005/8/layout/list1"/>
    <dgm:cxn modelId="{A5744D38-ABF8-4D1F-9D9D-0BD69BAA9A67}" type="presParOf" srcId="{ECEEBAFE-72CB-4D14-A897-4BD3CCE26459}" destId="{0C753C51-529B-4353-A31E-90EC02603B36}" srcOrd="4" destOrd="0" presId="urn:microsoft.com/office/officeart/2005/8/layout/list1"/>
    <dgm:cxn modelId="{F7A4AFB4-F3DD-4A24-BB7A-5609E710AE64}" type="presParOf" srcId="{0C753C51-529B-4353-A31E-90EC02603B36}" destId="{857AAC5D-680B-4867-A5A2-9FA3BB691B31}" srcOrd="0" destOrd="0" presId="urn:microsoft.com/office/officeart/2005/8/layout/list1"/>
    <dgm:cxn modelId="{9BB31200-9FEA-4E6D-BD2B-170C1E72FF82}" type="presParOf" srcId="{0C753C51-529B-4353-A31E-90EC02603B36}" destId="{F5796359-8F2C-4A6F-A96D-1394F7FF0607}" srcOrd="1" destOrd="0" presId="urn:microsoft.com/office/officeart/2005/8/layout/list1"/>
    <dgm:cxn modelId="{2A5F85FF-CAB8-4931-BF94-A9864A40CF53}" type="presParOf" srcId="{ECEEBAFE-72CB-4D14-A897-4BD3CCE26459}" destId="{694F38D6-B8F1-45AD-BBD0-3C07253A68F5}" srcOrd="5" destOrd="0" presId="urn:microsoft.com/office/officeart/2005/8/layout/list1"/>
    <dgm:cxn modelId="{72EC85EA-2B3A-4CF4-95EE-0CDECDD99EDA}" type="presParOf" srcId="{ECEEBAFE-72CB-4D14-A897-4BD3CCE26459}" destId="{1E28546A-C4E5-404F-98F6-98074231D0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26908-9A2B-4333-90A1-6C3E7EA205E4}">
      <dsp:nvSpPr>
        <dsp:cNvPr id="0" name=""/>
        <dsp:cNvSpPr/>
      </dsp:nvSpPr>
      <dsp:spPr>
        <a:xfrm>
          <a:off x="0" y="329317"/>
          <a:ext cx="991187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71" tIns="395732" rIns="76927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Eversource: $146.4M (1.0% decrease)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United Illuminating: $42.6M (20.0% increase)</a:t>
          </a:r>
        </a:p>
      </dsp:txBody>
      <dsp:txXfrm>
        <a:off x="0" y="329317"/>
        <a:ext cx="9911870" cy="1077300"/>
      </dsp:txXfrm>
    </dsp:sp>
    <dsp:sp modelId="{4B0AACF3-1881-40CD-9DB2-C221DB92F2C9}">
      <dsp:nvSpPr>
        <dsp:cNvPr id="0" name=""/>
        <dsp:cNvSpPr/>
      </dsp:nvSpPr>
      <dsp:spPr>
        <a:xfrm>
          <a:off x="495593" y="48877"/>
          <a:ext cx="6938309" cy="5608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252" tIns="0" rIns="26225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Electric: $189.0M (3% increase) </a:t>
          </a:r>
        </a:p>
      </dsp:txBody>
      <dsp:txXfrm>
        <a:off x="522973" y="76257"/>
        <a:ext cx="6883549" cy="506120"/>
      </dsp:txXfrm>
    </dsp:sp>
    <dsp:sp modelId="{1E28546A-C4E5-404F-98F6-98074231D028}">
      <dsp:nvSpPr>
        <dsp:cNvPr id="0" name=""/>
        <dsp:cNvSpPr/>
      </dsp:nvSpPr>
      <dsp:spPr>
        <a:xfrm>
          <a:off x="0" y="1789658"/>
          <a:ext cx="991187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71" tIns="395732" rIns="76927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Eversource: $24.9M (2.0% increase)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CNG: $14.9M (7.0% decrease)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SCG: $17.5M (18.0% increase) </a:t>
          </a:r>
        </a:p>
      </dsp:txBody>
      <dsp:txXfrm>
        <a:off x="0" y="1789658"/>
        <a:ext cx="9911870" cy="1376550"/>
      </dsp:txXfrm>
    </dsp:sp>
    <dsp:sp modelId="{F5796359-8F2C-4A6F-A96D-1394F7FF0607}">
      <dsp:nvSpPr>
        <dsp:cNvPr id="0" name=""/>
        <dsp:cNvSpPr/>
      </dsp:nvSpPr>
      <dsp:spPr>
        <a:xfrm>
          <a:off x="495593" y="1509217"/>
          <a:ext cx="6938309" cy="5608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252" tIns="0" rIns="26225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Natural Gas: $57.4M (4% increase)</a:t>
          </a:r>
        </a:p>
      </dsp:txBody>
      <dsp:txXfrm>
        <a:off x="522973" y="1536597"/>
        <a:ext cx="688354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15E0-97CF-420A-B4FC-7595743B12C3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C476-1D11-4509-A86E-2C42894B9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18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03A53-4EE5-89B1-FB88-BC177FA7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5A9EE-AEE8-ED85-0F71-E8D432633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F65F0-EC57-9784-7350-7A763ABF5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CA3B8-F732-1EE0-09AC-1E1EC20C1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6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7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57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B1B09-CCBF-B90C-AAB5-B49A8790C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C969D2-A45A-CB1A-70E6-A4E83DCD9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3C6AF-93CF-A611-3862-3B0F3C80E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5CFCF-C658-A42C-E1B1-342A36AF4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EAF65-6715-3A08-B30C-379EF0EE8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614B53-D7DA-7F68-FDAF-AC781B700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EA5C49-CF37-D768-E9BF-04DE2C077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29764-BF45-BF97-D2E2-0FF2C136E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61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F47C1-856C-A842-DC44-328D9F334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D13F19-5493-3400-367F-E4A9D46C7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5B1BB-48ED-CFA4-3BFD-913E23BF2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7BB49-4473-FC24-2239-F4EF56016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77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D7BB9-BF5C-9472-E217-2E0AB0357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EC2BD3-E126-2F55-2639-14726CDD6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16EFA-BC06-F839-1B0E-76E41CF72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6C95F-C5D0-20DF-754E-546189329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3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58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3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3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0602C-33E9-5CEA-2D7E-64A26C787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6C455-34E7-4A70-E93D-E95CE697E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5BEB65-7D19-4E9C-DB5B-49AD87FFD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C30E9-35AC-1482-EA7D-A1722E0B8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5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2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7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1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CD1B5-8729-3E48-72C3-CA7E5F137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0F51E-410E-437D-CD3A-4ACCF9E71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BC0DF-88E7-C801-2085-878296D1F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B274B-155D-D463-A485-7E054BA6D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0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4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80F0BD5C-ACEC-4C64-B5A9-27F973043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276105" y="4851447"/>
            <a:ext cx="2443259" cy="1350860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567C0E2-AE4D-4910-A452-8417D756A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9"/>
          <a:stretch/>
        </p:blipFill>
        <p:spPr>
          <a:xfrm>
            <a:off x="24753" y="4838701"/>
            <a:ext cx="5556897" cy="1350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3C9BB-ACD4-48EA-AF83-B18624FA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097" y="379137"/>
            <a:ext cx="7126514" cy="2387600"/>
          </a:xfrm>
        </p:spPr>
        <p:txBody>
          <a:bodyPr anchor="b"/>
          <a:lstStyle>
            <a:lvl1pPr algn="r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F6279-2EBB-4BD9-BC2A-79598A053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1696" y="2846234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A27AC42-123D-42B2-8405-C292B80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36626" y="15681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3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&amp;I Quote or Agenda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FB6C8BF-287C-4DFF-AD1F-68570D90A7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1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028394-FE90-44ED-94C7-3B8373441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5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&amp;I Quote or Agenda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27509B-CD48-4C9E-A703-1877EEA00C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3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cxnSpLocks/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EAF7F1-5F4E-4DFC-BF2E-3EF6C562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&amp;I Quote or Agenda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17AA4D-8FFE-4E99-B647-D48F5EF74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4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2BB84B-F251-4767-8437-3D1BEA6EA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6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410" y="305026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47ED850-8191-2344-BBFE-13A6C3E97809}"/>
              </a:ext>
            </a:extLst>
          </p:cNvPr>
          <p:cNvSpPr/>
          <p:nvPr userDrawn="1"/>
        </p:nvSpPr>
        <p:spPr>
          <a:xfrm>
            <a:off x="0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96495F-CCAD-0B48-B69B-60A419C90FF2}"/>
              </a:ext>
            </a:extLst>
          </p:cNvPr>
          <p:cNvCxnSpPr>
            <a:stCxn id="21" idx="3"/>
            <a:endCxn id="21" idx="4"/>
          </p:cNvCxnSpPr>
          <p:nvPr userDrawn="1"/>
        </p:nvCxnSpPr>
        <p:spPr>
          <a:xfrm>
            <a:off x="1308100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208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Bar chart with solid fill">
            <a:extLst>
              <a:ext uri="{FF2B5EF4-FFF2-40B4-BE49-F238E27FC236}">
                <a16:creationId xmlns:a16="http://schemas.microsoft.com/office/drawing/2014/main" id="{CE45E19E-C810-C34D-A4FF-478AAFF74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7104" y="1105126"/>
            <a:ext cx="4203691" cy="4203691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06E29C3-EB76-4186-A15A-94C3F14B340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608717" y="2293033"/>
            <a:ext cx="9051930" cy="42817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AF4A4A-29FE-4C95-B4DB-630092DC9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E47ED850-8191-2344-BBFE-13A6C3E97809}"/>
              </a:ext>
            </a:extLst>
          </p:cNvPr>
          <p:cNvSpPr/>
          <p:nvPr userDrawn="1"/>
        </p:nvSpPr>
        <p:spPr>
          <a:xfrm>
            <a:off x="0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410" y="305026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96495F-CCAD-0B48-B69B-60A419C90FF2}"/>
              </a:ext>
            </a:extLst>
          </p:cNvPr>
          <p:cNvCxnSpPr>
            <a:stCxn id="21" idx="3"/>
            <a:endCxn id="21" idx="4"/>
          </p:cNvCxnSpPr>
          <p:nvPr userDrawn="1"/>
        </p:nvCxnSpPr>
        <p:spPr>
          <a:xfrm>
            <a:off x="1308100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208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Calculator">
            <a:extLst>
              <a:ext uri="{FF2B5EF4-FFF2-40B4-BE49-F238E27FC236}">
                <a16:creationId xmlns:a16="http://schemas.microsoft.com/office/drawing/2014/main" id="{CE45E19E-C810-C34D-A4FF-478AAFF74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7104" y="1105126"/>
            <a:ext cx="4203691" cy="4203691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AF4A4A-29FE-4C95-B4DB-630092DC9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8F9EA94-F86B-4E68-8CA5-A265EFF81257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609850" y="2293938"/>
            <a:ext cx="9050338" cy="42592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2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onthly calendar with solid fill">
            <a:extLst>
              <a:ext uri="{FF2B5EF4-FFF2-40B4-BE49-F238E27FC236}">
                <a16:creationId xmlns:a16="http://schemas.microsoft.com/office/drawing/2014/main" id="{CBB4AE49-2AC2-3045-AA38-E9CF06A6D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0955" y="521590"/>
            <a:ext cx="4203691" cy="420369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3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53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D5D2F8-78A9-E64D-A408-016885ED9134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9AA145-88B3-634F-801D-E1150ED73FCE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788" y="105508"/>
            <a:ext cx="8195274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7449DBF-C13E-704B-B14F-575E8DFECE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787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00C5EA5E-4FD2-1B4B-BE48-81EBF86A0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87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62DECA80-15F7-3641-9B56-1D277E7582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979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550A2457-E8A8-1A44-B076-230C6684D9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979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49A6379C-0F73-EF4C-985F-D8EA747FC9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0309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C7EDBF-3097-FB4F-83B2-16D010F8EC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20309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7754D38A-F882-CD46-9848-A3C484A8EB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615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4A75CF03-58C0-864B-BFB7-476C52D03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615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58DAB9-7F0E-0647-97F8-04C414109DBA}"/>
              </a:ext>
            </a:extLst>
          </p:cNvPr>
          <p:cNvCxnSpPr>
            <a:cxnSpLocks/>
          </p:cNvCxnSpPr>
          <p:nvPr userDrawn="1"/>
        </p:nvCxnSpPr>
        <p:spPr>
          <a:xfrm>
            <a:off x="0" y="3619500"/>
            <a:ext cx="12014200" cy="0"/>
          </a:xfrm>
          <a:prstGeom prst="straightConnector1">
            <a:avLst/>
          </a:prstGeom>
          <a:ln w="41275">
            <a:solidFill>
              <a:schemeClr val="accent3">
                <a:alpha val="4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C3C7856-8038-204C-98E0-2B0EE85E31C3}"/>
              </a:ext>
            </a:extLst>
          </p:cNvPr>
          <p:cNvCxnSpPr>
            <a:cxnSpLocks/>
          </p:cNvCxnSpPr>
          <p:nvPr userDrawn="1"/>
        </p:nvCxnSpPr>
        <p:spPr>
          <a:xfrm>
            <a:off x="0" y="4000500"/>
            <a:ext cx="12014200" cy="0"/>
          </a:xfrm>
          <a:prstGeom prst="straightConnector1">
            <a:avLst/>
          </a:prstGeom>
          <a:ln w="41275">
            <a:solidFill>
              <a:schemeClr val="accent3">
                <a:alpha val="4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DB3E14F-841A-8D4F-9541-DEEB1D33880D}"/>
              </a:ext>
            </a:extLst>
          </p:cNvPr>
          <p:cNvSpPr/>
          <p:nvPr userDrawn="1"/>
        </p:nvSpPr>
        <p:spPr>
          <a:xfrm>
            <a:off x="1083818" y="3429000"/>
            <a:ext cx="805564" cy="8055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0ED95B2-F8B4-4545-9884-EC09CACE2239}"/>
              </a:ext>
            </a:extLst>
          </p:cNvPr>
          <p:cNvSpPr/>
          <p:nvPr userDrawn="1"/>
        </p:nvSpPr>
        <p:spPr>
          <a:xfrm>
            <a:off x="3394336" y="3429000"/>
            <a:ext cx="805564" cy="805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C4BE25-3982-BB46-9C91-F63CD5837CCE}"/>
              </a:ext>
            </a:extLst>
          </p:cNvPr>
          <p:cNvSpPr/>
          <p:nvPr userDrawn="1"/>
        </p:nvSpPr>
        <p:spPr>
          <a:xfrm>
            <a:off x="5706256" y="3429000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83E4ED-EDFF-3241-B748-1F5A7DFC7DB0}"/>
              </a:ext>
            </a:extLst>
          </p:cNvPr>
          <p:cNvSpPr/>
          <p:nvPr userDrawn="1"/>
        </p:nvSpPr>
        <p:spPr>
          <a:xfrm>
            <a:off x="8016774" y="3429000"/>
            <a:ext cx="805564" cy="805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55B2663-EADD-7D40-8CFF-5715D62F73E1}"/>
              </a:ext>
            </a:extLst>
          </p:cNvPr>
          <p:cNvSpPr/>
          <p:nvPr userDrawn="1"/>
        </p:nvSpPr>
        <p:spPr>
          <a:xfrm>
            <a:off x="10302616" y="3429000"/>
            <a:ext cx="805564" cy="805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47714EE5-1521-4DCF-BBA2-04C81467C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3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Telephone with solid fill">
            <a:extLst>
              <a:ext uri="{FF2B5EF4-FFF2-40B4-BE49-F238E27FC236}">
                <a16:creationId xmlns:a16="http://schemas.microsoft.com/office/drawing/2014/main" id="{F52AA488-43DC-314F-B5AA-95914A742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79837" y="1333504"/>
            <a:ext cx="4203691" cy="42036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4D6CFA3-F1CE-B047-92EC-E996AD1D71EC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ABF7A3-BA46-394E-982A-604898CB1DF2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7">
            <a:extLst>
              <a:ext uri="{FF2B5EF4-FFF2-40B4-BE49-F238E27FC236}">
                <a16:creationId xmlns:a16="http://schemas.microsoft.com/office/drawing/2014/main" id="{A39AEF25-3E22-456F-BE52-F90CED423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645" y="201869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A183735E-D236-45C5-A430-8EDC0B5E90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211" y="78354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3">
            <a:extLst>
              <a:ext uri="{FF2B5EF4-FFF2-40B4-BE49-F238E27FC236}">
                <a16:creationId xmlns:a16="http://schemas.microsoft.com/office/drawing/2014/main" id="{7DE6E52F-1A42-460D-BC90-23377622B8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11" y="124906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7">
            <a:extLst>
              <a:ext uri="{FF2B5EF4-FFF2-40B4-BE49-F238E27FC236}">
                <a16:creationId xmlns:a16="http://schemas.microsoft.com/office/drawing/2014/main" id="{F74FEF35-F9F1-4181-BD7A-0C7383D446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883" y="201869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3">
            <a:extLst>
              <a:ext uri="{FF2B5EF4-FFF2-40B4-BE49-F238E27FC236}">
                <a16:creationId xmlns:a16="http://schemas.microsoft.com/office/drawing/2014/main" id="{2B0B14A7-8DF3-409C-ABE4-921592011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34449" y="78354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9EA745DB-E123-4440-AB6A-57A05855C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4449" y="124906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313826F0-9C7A-4C1E-939B-5F3EC2FA65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04" y="2678773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EF98B396-F1F1-4762-88C1-0519F91D7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4270" y="326045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9482FECF-BC09-4698-AF4F-9711807CD2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270" y="372597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7">
            <a:extLst>
              <a:ext uri="{FF2B5EF4-FFF2-40B4-BE49-F238E27FC236}">
                <a16:creationId xmlns:a16="http://schemas.microsoft.com/office/drawing/2014/main" id="{5CB6F6A1-A51F-4910-AF03-35BBAF501B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15942" y="2678773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23">
            <a:extLst>
              <a:ext uri="{FF2B5EF4-FFF2-40B4-BE49-F238E27FC236}">
                <a16:creationId xmlns:a16="http://schemas.microsoft.com/office/drawing/2014/main" id="{815F0015-4B3C-4EA1-920A-8FB97960B8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1508" y="326045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8" name="Text Placeholder 23">
            <a:extLst>
              <a:ext uri="{FF2B5EF4-FFF2-40B4-BE49-F238E27FC236}">
                <a16:creationId xmlns:a16="http://schemas.microsoft.com/office/drawing/2014/main" id="{70E8CBE8-CFA9-4408-B230-D2241D4721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01508" y="372597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Text Placeholder 7">
            <a:extLst>
              <a:ext uri="{FF2B5EF4-FFF2-40B4-BE49-F238E27FC236}">
                <a16:creationId xmlns:a16="http://schemas.microsoft.com/office/drawing/2014/main" id="{CD7F2C0B-4AA9-4A39-9C74-ECBFD60A2C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704" y="5155678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1816F4F7-F0FD-4CB3-99D4-A20E995BA9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4270" y="573735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322BE87D-4987-4990-9ED9-2BC9F6A27E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4270" y="620287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76C4A8F1-CF30-4A81-A517-64F5C16152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15942" y="5155678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7A7E06F5-DDC9-4176-8C6C-1E26DFA3DA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01508" y="573735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E03B1BD1-5FF3-4AA6-920A-749C0A7652E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01508" y="620287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DCBF88E-C190-478E-86EE-FE3E462D3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75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CF58F-AF4D-FE40-B1C6-970F8B42D804}"/>
              </a:ext>
            </a:extLst>
          </p:cNvPr>
          <p:cNvSpPr/>
          <p:nvPr userDrawn="1"/>
        </p:nvSpPr>
        <p:spPr>
          <a:xfrm>
            <a:off x="-1" y="-12700"/>
            <a:ext cx="12192000" cy="6883400"/>
          </a:xfrm>
          <a:prstGeom prst="rect">
            <a:avLst/>
          </a:prstGeom>
          <a:gradFill>
            <a:gsLst>
              <a:gs pos="0">
                <a:schemeClr val="accent2"/>
              </a:gs>
              <a:gs pos="54000">
                <a:schemeClr val="accent2"/>
              </a:gs>
              <a:gs pos="98000">
                <a:schemeClr val="accent2">
                  <a:lumMod val="60000"/>
                  <a:lumOff val="40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241D877-B412-314C-81AE-5BDCF053C2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9394" y="2756591"/>
            <a:ext cx="4923290" cy="1236074"/>
          </a:xfrm>
        </p:spPr>
        <p:txBody>
          <a:bodyPr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Questions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350FA47-D100-4BE8-A5B2-0C857C7E7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4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A27AC42-123D-42B2-8405-C292B80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11574" y="15681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D4D488-9C0C-FD48-8FDD-05B4A9E65394}"/>
              </a:ext>
            </a:extLst>
          </p:cNvPr>
          <p:cNvSpPr txBox="1">
            <a:spLocks/>
          </p:cNvSpPr>
          <p:nvPr userDrawn="1"/>
        </p:nvSpPr>
        <p:spPr>
          <a:xfrm>
            <a:off x="4174097" y="379136"/>
            <a:ext cx="7126514" cy="124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8FFC43D-B692-8B4C-B13C-2FFDB154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1696" y="2264891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53A35EDF-81AD-489D-A3E8-A321358E8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9"/>
          <a:stretch/>
        </p:blipFill>
        <p:spPr>
          <a:xfrm>
            <a:off x="24753" y="4838701"/>
            <a:ext cx="5556897" cy="1350860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9DB1C427-A29E-4F42-B28A-3C29A9A6A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276105" y="4851447"/>
            <a:ext cx="2443259" cy="13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4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Avan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D4FCCE9C-0243-40E0-BA45-EFC586A69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9"/>
          <a:stretch/>
        </p:blipFill>
        <p:spPr>
          <a:xfrm>
            <a:off x="24753" y="4838701"/>
            <a:ext cx="5556897" cy="1350860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35CB4EB-83AC-4750-8C35-0AD6AAA61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276105" y="4851447"/>
            <a:ext cx="2443259" cy="1350860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A27AC42-123D-42B2-8405-C292B80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11574" y="15681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D4D488-9C0C-FD48-8FDD-05B4A9E65394}"/>
              </a:ext>
            </a:extLst>
          </p:cNvPr>
          <p:cNvSpPr txBox="1">
            <a:spLocks/>
          </p:cNvSpPr>
          <p:nvPr userDrawn="1"/>
        </p:nvSpPr>
        <p:spPr>
          <a:xfrm>
            <a:off x="4174097" y="379136"/>
            <a:ext cx="7126514" cy="124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8FFC43D-B692-8B4C-B13C-2FFDB154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1696" y="2264891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802EA5-A47F-455A-941D-A9811C300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3"/>
          <a:stretch/>
        </p:blipFill>
        <p:spPr>
          <a:xfrm>
            <a:off x="3385028" y="4890732"/>
            <a:ext cx="2517732" cy="12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van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5DA14865-80AB-446B-B5DA-29CA13F64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9"/>
          <a:stretch/>
        </p:blipFill>
        <p:spPr>
          <a:xfrm>
            <a:off x="24753" y="4838701"/>
            <a:ext cx="5556897" cy="1350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3C9BB-ACD4-48EA-AF83-B18624FA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097" y="379137"/>
            <a:ext cx="7126514" cy="2387600"/>
          </a:xfrm>
        </p:spPr>
        <p:txBody>
          <a:bodyPr anchor="b"/>
          <a:lstStyle>
            <a:lvl1pPr algn="r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F6279-2EBB-4BD9-BC2A-79598A053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1696" y="2846234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A27AC42-123D-42B2-8405-C292B80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36626" y="15681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A3C18-3AE0-4720-B5E6-E13B979AF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3"/>
          <a:stretch/>
        </p:blipFill>
        <p:spPr>
          <a:xfrm>
            <a:off x="3385028" y="4890732"/>
            <a:ext cx="2517732" cy="1225295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090839-F6F9-4E2A-BEC3-31DAB6885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276105" y="4851447"/>
            <a:ext cx="2443259" cy="13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3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&amp;I Quote or Agenda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5C36F-C5CB-4271-B63B-29DCBE28A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73" y="1000919"/>
            <a:ext cx="4747418" cy="474741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BC00E0-F303-48CC-8C7D-86ACA8162EFD}"/>
              </a:ext>
            </a:extLst>
          </p:cNvPr>
          <p:cNvSpPr txBox="1"/>
          <p:nvPr userDrawn="1"/>
        </p:nvSpPr>
        <p:spPr>
          <a:xfrm>
            <a:off x="534968" y="3301775"/>
            <a:ext cx="3185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Empowering Connecticut </a:t>
            </a:r>
            <a:r>
              <a:rPr lang="en-US" sz="3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Make Smart Energy Choices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8D144F2-0BB3-486B-BCB7-D5CA16A53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A18EC-D82F-E940-A9B0-84D93E87207E}"/>
              </a:ext>
            </a:extLst>
          </p:cNvPr>
          <p:cNvSpPr txBox="1"/>
          <p:nvPr userDrawn="1"/>
        </p:nvSpPr>
        <p:spPr>
          <a:xfrm>
            <a:off x="5694217" y="2137105"/>
            <a:ext cx="5950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Eversource, CNG, SCG and UI, the Energy Efficiency Board, Connecticut Green Bank, and the State have united on a shared mission -  to provide Connecticut residents and businesses the resources they need to </a:t>
            </a:r>
            <a:r>
              <a:rPr lang="en-US" sz="1800" b="1" i="0" u="none" strike="noStrike" kern="1200" dirty="0">
                <a:solidFill>
                  <a:srgbClr val="00914C"/>
                </a:solidFill>
                <a:effectLst/>
                <a:latin typeface="+mn-lt"/>
                <a:ea typeface="+mn-ea"/>
                <a:cs typeface="+mn-cs"/>
              </a:rPr>
              <a:t>save money and use clean energy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Energize Connecticut initiative empowers our communities to make smart energy choices, now and in the future.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E18199-4EB4-294C-9D0A-1C50A8BC5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68" y="1041718"/>
            <a:ext cx="2834640" cy="596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8040A-B913-6543-A249-F89472AC3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t="-21184" b="-1"/>
          <a:stretch/>
        </p:blipFill>
        <p:spPr>
          <a:xfrm>
            <a:off x="5694217" y="5498048"/>
            <a:ext cx="6098019" cy="6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16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371604"/>
            <a:ext cx="109728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0" y="6521615"/>
            <a:ext cx="7112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844800" y="-1037192"/>
            <a:ext cx="108712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676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531F1D-68D3-F018-376E-EB795F473F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400" y="5586413"/>
            <a:ext cx="11379200" cy="723900"/>
          </a:xfrm>
          <a:prstGeom prst="roundRect">
            <a:avLst>
              <a:gd name="adj" fmla="val 9211"/>
            </a:avLst>
          </a:prstGeom>
          <a:solidFill>
            <a:schemeClr val="accent1"/>
          </a:solidFill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9 Marcador de texto">
            <a:extLst>
              <a:ext uri="{FF2B5EF4-FFF2-40B4-BE49-F238E27FC236}">
                <a16:creationId xmlns:a16="http://schemas.microsoft.com/office/drawing/2014/main" id="{C5730698-EE2F-48E6-829A-0F1E5E6BE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156" y="6454774"/>
            <a:ext cx="4515526" cy="4032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kumimoji="0" lang="en-GB" sz="8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>
              <a:defRPr>
                <a:solidFill>
                  <a:srgbClr val="6B882B"/>
                </a:solidFill>
              </a:defRPr>
            </a:lvl2pPr>
            <a:lvl3pPr>
              <a:defRPr>
                <a:solidFill>
                  <a:srgbClr val="6B882B"/>
                </a:solidFill>
              </a:defRPr>
            </a:lvl3pPr>
            <a:lvl4pPr>
              <a:defRPr>
                <a:solidFill>
                  <a:srgbClr val="6B882B"/>
                </a:solidFill>
              </a:defRPr>
            </a:lvl4pPr>
            <a:lvl5pPr>
              <a:defRPr>
                <a:solidFill>
                  <a:srgbClr val="6B882B"/>
                </a:solidFill>
              </a:defRPr>
            </a:lvl5pPr>
          </a:lstStyle>
          <a:p>
            <a:pPr lvl="0"/>
            <a:r>
              <a:rPr lang="es-ES" dirty="0"/>
              <a:t>* </a:t>
            </a:r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clarification</a:t>
            </a:r>
            <a:r>
              <a:rPr lang="es-ES" dirty="0"/>
              <a:t> </a:t>
            </a:r>
            <a:r>
              <a:rPr lang="es-ES" dirty="0" err="1"/>
              <a:t>footer</a:t>
            </a:r>
            <a:endParaRPr lang="en-GB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7E992A42-F35F-42DD-40D0-7E6628866775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06400" y="1147482"/>
            <a:ext cx="11379200" cy="4438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graphic</a:t>
            </a:r>
          </a:p>
        </p:txBody>
      </p:sp>
      <p:cxnSp>
        <p:nvCxnSpPr>
          <p:cNvPr id="4" name="Conector recto 17">
            <a:extLst>
              <a:ext uri="{FF2B5EF4-FFF2-40B4-BE49-F238E27FC236}">
                <a16:creationId xmlns:a16="http://schemas.microsoft.com/office/drawing/2014/main" id="{3723C7F3-6CAE-E1D4-EC5E-BBB3F1E51252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85E1A01D-F3C1-FFB5-D8BC-DE5BF8B71783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CDB6085-205C-F273-3463-53B34C64688E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solidFill>
              <a:srgbClr val="FF9C1A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68E522D-6BED-F260-FD37-12AC9C1FAEC3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solidFill>
              <a:srgbClr val="0DA9FF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FC5C7689-20BE-C502-510D-A7BDA4529B07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solidFill>
              <a:srgbClr val="00A443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A5D349B8-1131-A8C3-7792-CB35145E0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7" y="177981"/>
            <a:ext cx="9900000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genda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335" y="0"/>
            <a:ext cx="819527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160" y="184219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161" y="223465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712A5-B674-5B4E-AFB6-374EC84FC46A}"/>
              </a:ext>
            </a:extLst>
          </p:cNvPr>
          <p:cNvSpPr/>
          <p:nvPr userDrawn="1"/>
        </p:nvSpPr>
        <p:spPr>
          <a:xfrm>
            <a:off x="273335" y="1796307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7B9E4B0-E125-9C41-BE9E-C00C54ABC5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160" y="315801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224D1B3-1401-3E40-85E6-FD142A81ED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8161" y="355047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84E1F2-B8AA-C84E-9D14-E976CA6418D4}"/>
              </a:ext>
            </a:extLst>
          </p:cNvPr>
          <p:cNvSpPr/>
          <p:nvPr userDrawn="1"/>
        </p:nvSpPr>
        <p:spPr>
          <a:xfrm>
            <a:off x="273335" y="3112127"/>
            <a:ext cx="805564" cy="805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5858E1D-B28D-9D48-A660-C98B52B518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8160" y="4422340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7D552DED-58CD-D148-98A4-3BE3541D25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8161" y="4814795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B72576-3828-054D-8DDB-E80E9F10FE4C}"/>
              </a:ext>
            </a:extLst>
          </p:cNvPr>
          <p:cNvSpPr/>
          <p:nvPr userDrawn="1"/>
        </p:nvSpPr>
        <p:spPr>
          <a:xfrm>
            <a:off x="273335" y="4376450"/>
            <a:ext cx="805564" cy="8055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B5EAB76-5EE0-4A1A-9AAA-CB99F64A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7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335" y="0"/>
            <a:ext cx="819527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160" y="184219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161" y="223465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712A5-B674-5B4E-AFB6-374EC84FC46A}"/>
              </a:ext>
            </a:extLst>
          </p:cNvPr>
          <p:cNvSpPr/>
          <p:nvPr userDrawn="1"/>
        </p:nvSpPr>
        <p:spPr>
          <a:xfrm>
            <a:off x="273335" y="1796307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54390A4-C37B-204B-A068-8DBF929EE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4026" y="1847804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BFA3E529-55C0-FF49-9C58-05BEE1221A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4027" y="2240259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603A8-5BFC-E34C-BBC2-9653FEDB8431}"/>
              </a:ext>
            </a:extLst>
          </p:cNvPr>
          <p:cNvSpPr/>
          <p:nvPr userDrawn="1"/>
        </p:nvSpPr>
        <p:spPr>
          <a:xfrm>
            <a:off x="6299201" y="1801914"/>
            <a:ext cx="805564" cy="8055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7B9E4B0-E125-9C41-BE9E-C00C54ABC5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160" y="315801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224D1B3-1401-3E40-85E6-FD142A81ED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8161" y="355047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84E1F2-B8AA-C84E-9D14-E976CA6418D4}"/>
              </a:ext>
            </a:extLst>
          </p:cNvPr>
          <p:cNvSpPr/>
          <p:nvPr userDrawn="1"/>
        </p:nvSpPr>
        <p:spPr>
          <a:xfrm>
            <a:off x="273335" y="3112127"/>
            <a:ext cx="805564" cy="805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6586412-B112-A848-9AE6-422336223A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4026" y="3163624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2E29E1B3-8E17-2E4A-9922-0749DF899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4027" y="3556079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31567F-D293-3B4D-ACE9-78AACE2C6905}"/>
              </a:ext>
            </a:extLst>
          </p:cNvPr>
          <p:cNvSpPr/>
          <p:nvPr userDrawn="1"/>
        </p:nvSpPr>
        <p:spPr>
          <a:xfrm>
            <a:off x="6299201" y="3117734"/>
            <a:ext cx="805564" cy="805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5858E1D-B28D-9D48-A660-C98B52B518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8160" y="4422340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7D552DED-58CD-D148-98A4-3BE3541D25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8161" y="4814795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B72576-3828-054D-8DDB-E80E9F10FE4C}"/>
              </a:ext>
            </a:extLst>
          </p:cNvPr>
          <p:cNvSpPr/>
          <p:nvPr userDrawn="1"/>
        </p:nvSpPr>
        <p:spPr>
          <a:xfrm>
            <a:off x="273335" y="4376450"/>
            <a:ext cx="805564" cy="8055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83DCC0EB-B572-604A-AEB0-3FC64B839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4026" y="442794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C6C01932-CFA0-704A-B221-511AE41FE5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34027" y="482040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7F40D5-85B8-D048-9661-FB52497AFE4A}"/>
              </a:ext>
            </a:extLst>
          </p:cNvPr>
          <p:cNvSpPr/>
          <p:nvPr userDrawn="1"/>
        </p:nvSpPr>
        <p:spPr>
          <a:xfrm>
            <a:off x="6299201" y="4382057"/>
            <a:ext cx="805564" cy="805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B5EAB76-5EE0-4A1A-9AAA-CB99F64A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7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indoor, working&#10;&#10;Description automatically generated">
            <a:extLst>
              <a:ext uri="{FF2B5EF4-FFF2-40B4-BE49-F238E27FC236}">
                <a16:creationId xmlns:a16="http://schemas.microsoft.com/office/drawing/2014/main" id="{EF9B76C1-C342-E64F-A923-2DCFC9BF2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92" y="1055291"/>
            <a:ext cx="4747418" cy="474741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17" y="406626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99601A4-D0A1-48E7-A810-BF1AC38E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5217" y="2006826"/>
            <a:ext cx="3932237" cy="381158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F2B37-88BE-4A31-AD40-92CE946C7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9488" y="1055688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0C28E1-9D65-7141-8397-A4FACA128597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0D3D2F-CC2D-6247-B02E-13EC895273BC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137012-B2F6-4672-9D3F-ADC3CAAB6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5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4DF831-7414-454A-AE26-CDEB83505999}"/>
              </a:ext>
            </a:extLst>
          </p:cNvPr>
          <p:cNvSpPr/>
          <p:nvPr userDrawn="1"/>
        </p:nvSpPr>
        <p:spPr>
          <a:xfrm>
            <a:off x="8041425" y="1206726"/>
            <a:ext cx="2003994" cy="2003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51A66-D50A-154C-98BE-CDD87A817F9D}"/>
              </a:ext>
            </a:extLst>
          </p:cNvPr>
          <p:cNvSpPr/>
          <p:nvPr userDrawn="1"/>
        </p:nvSpPr>
        <p:spPr>
          <a:xfrm>
            <a:off x="2146580" y="1206726"/>
            <a:ext cx="2003994" cy="2003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A7B3-7F86-4A5B-BCFC-80D16F5B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2871" y="34290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BA29CD-7A0C-4984-9512-A9F92E999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2459" y="14832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A891266-BE2D-48DD-AEE4-B7AD974982A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837716" y="34290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CFBA897-9C09-4E1B-B394-9589B86817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7304" y="14832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177880A-00AC-41F5-AF00-18FEC0A2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E15B2C-2C75-4490-AEBD-3046536D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8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43709E-1276-A245-A83D-58007F4EF518}"/>
              </a:ext>
            </a:extLst>
          </p:cNvPr>
          <p:cNvSpPr/>
          <p:nvPr userDrawn="1"/>
        </p:nvSpPr>
        <p:spPr>
          <a:xfrm>
            <a:off x="5094003" y="1194026"/>
            <a:ext cx="2003994" cy="2003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21DF840-70D3-2142-9DB3-430D05303C1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890294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1CDF7A0C-5434-9C4C-A479-3282814551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2" y="14705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D6BB8-2749-0348-A37E-BA03CF5ABED5}"/>
              </a:ext>
            </a:extLst>
          </p:cNvPr>
          <p:cNvSpPr/>
          <p:nvPr userDrawn="1"/>
        </p:nvSpPr>
        <p:spPr>
          <a:xfrm>
            <a:off x="814103" y="1194026"/>
            <a:ext cx="2003994" cy="2003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4229287-8B21-3B4D-A425-2BCC64148C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394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C9019CD-FEB4-C443-B244-DFD603837C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9982" y="14705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5C86E3-EEB6-0F47-A19C-0676AD42827B}"/>
              </a:ext>
            </a:extLst>
          </p:cNvPr>
          <p:cNvSpPr/>
          <p:nvPr userDrawn="1"/>
        </p:nvSpPr>
        <p:spPr>
          <a:xfrm>
            <a:off x="9170194" y="1194026"/>
            <a:ext cx="2003994" cy="2003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06B1F19-62EA-8347-A093-ABC4A2EAA1A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66485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951E7641-A9EA-5F47-9F1F-D149D47D81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76073" y="14705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80498C1-CAAA-4052-9410-E20571E60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BB79A6-D973-4C7A-AC41-60C6AA8A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3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BBDA3E6-A802-D94F-8413-81694A90A8A9}"/>
              </a:ext>
            </a:extLst>
          </p:cNvPr>
          <p:cNvSpPr/>
          <p:nvPr userDrawn="1"/>
        </p:nvSpPr>
        <p:spPr>
          <a:xfrm>
            <a:off x="9404183" y="1595325"/>
            <a:ext cx="1483519" cy="14835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9AC064-6F24-FF40-A843-A9A36B42D354}"/>
              </a:ext>
            </a:extLst>
          </p:cNvPr>
          <p:cNvSpPr/>
          <p:nvPr userDrawn="1"/>
        </p:nvSpPr>
        <p:spPr>
          <a:xfrm>
            <a:off x="6652876" y="1611653"/>
            <a:ext cx="1483519" cy="1483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8AF29-CFFD-9342-9213-59FA36D3041F}"/>
              </a:ext>
            </a:extLst>
          </p:cNvPr>
          <p:cNvSpPr/>
          <p:nvPr userDrawn="1"/>
        </p:nvSpPr>
        <p:spPr>
          <a:xfrm>
            <a:off x="3902421" y="1595325"/>
            <a:ext cx="1483519" cy="14835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55DE92-4588-E54B-BE72-D3C37686443E}"/>
              </a:ext>
            </a:extLst>
          </p:cNvPr>
          <p:cNvSpPr/>
          <p:nvPr userDrawn="1"/>
        </p:nvSpPr>
        <p:spPr>
          <a:xfrm>
            <a:off x="1151966" y="1595325"/>
            <a:ext cx="1483519" cy="14835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A7B3-7F86-4A5B-BCFC-80D16F5B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018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BA29CD-7A0C-4984-9512-A9F92E999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8401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0770D1-DF87-486F-BAB4-27A34B457EE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38475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BFB8361F-E50D-47DD-A97D-663A853395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8858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4089F1-A7A8-4EC1-8EA8-CD23083664B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88932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C155E1B-BCF3-45F4-8B01-20B38151E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9315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64166AC-86D1-4019-A0B9-0270B37970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10037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FDC227C8-78A1-4FEC-9EF4-695B803FC7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30618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CD607CD-63D4-45FA-9FC6-1E7DD6B4E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07AD948-CA2B-4386-914B-4E62134B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2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0B7AC05-EA0C-4404-9E02-5D29871A64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AC726D-4606-45B2-B229-ED857BAB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4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D2BC6-2947-4043-94D7-E7095593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93" y="2004060"/>
            <a:ext cx="99737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24249-CA3A-4DCB-9D1C-5CC110F0F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2893" y="3541077"/>
            <a:ext cx="9973747" cy="167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B56FB-3109-DC40-9DEA-D75F466B89BF}"/>
              </a:ext>
            </a:extLst>
          </p:cNvPr>
          <p:cNvSpPr/>
          <p:nvPr userDrawn="1"/>
        </p:nvSpPr>
        <p:spPr>
          <a:xfrm>
            <a:off x="0" y="6250075"/>
            <a:ext cx="12192000" cy="607925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435FE-3BA0-7E47-A4F0-5EBE87267904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88242-1735-4517-999E-EEDA432C7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90" r:id="rId3"/>
    <p:sldLayoutId id="2147483660" r:id="rId4"/>
    <p:sldLayoutId id="2147483653" r:id="rId5"/>
    <p:sldLayoutId id="2147483668" r:id="rId6"/>
    <p:sldLayoutId id="2147483661" r:id="rId7"/>
    <p:sldLayoutId id="2147483662" r:id="rId8"/>
    <p:sldLayoutId id="2147483654" r:id="rId9"/>
    <p:sldLayoutId id="2147483679" r:id="rId10"/>
    <p:sldLayoutId id="2147483680" r:id="rId11"/>
    <p:sldLayoutId id="2147483681" r:id="rId12"/>
    <p:sldLayoutId id="2147483670" r:id="rId13"/>
    <p:sldLayoutId id="2147483689" r:id="rId14"/>
    <p:sldLayoutId id="2147483672" r:id="rId15"/>
    <p:sldLayoutId id="2147483676" r:id="rId16"/>
    <p:sldLayoutId id="2147483682" r:id="rId17"/>
    <p:sldLayoutId id="2147483683" r:id="rId18"/>
    <p:sldLayoutId id="2147483686" r:id="rId19"/>
    <p:sldLayoutId id="2147483688" r:id="rId20"/>
    <p:sldLayoutId id="2147483691" r:id="rId21"/>
    <p:sldLayoutId id="2147483692" r:id="rId2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593C-85BB-4415-83D8-52BC635C8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" y="379137"/>
            <a:ext cx="10971427" cy="2387600"/>
          </a:xfrm>
        </p:spPr>
        <p:txBody>
          <a:bodyPr>
            <a:normAutofit/>
          </a:bodyPr>
          <a:lstStyle/>
          <a:p>
            <a:r>
              <a:rPr lang="en-US" sz="4400" dirty="0"/>
              <a:t>Update: 2024 Plan Update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C9A99-3F5F-47A7-9D78-B8ED381DE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904" y="2710520"/>
            <a:ext cx="6748272" cy="138074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Presented to EEB: February 14, 2024</a:t>
            </a:r>
          </a:p>
          <a:p>
            <a:r>
              <a:rPr lang="en-US" dirty="0"/>
              <a:t>Updated and Presented to Tech Consultants and DEEP: February 20, 2024</a:t>
            </a:r>
          </a:p>
          <a:p>
            <a:r>
              <a:rPr lang="en-US" dirty="0"/>
              <a:t>Presented to CTAC: February 21, 2024</a:t>
            </a:r>
          </a:p>
          <a:p>
            <a:r>
              <a:rPr lang="en-US" dirty="0"/>
              <a:t>Presented for EEB Vote: February 29, 2024</a:t>
            </a:r>
          </a:p>
        </p:txBody>
      </p:sp>
    </p:spTree>
    <p:extLst>
      <p:ext uri="{BB962C8B-B14F-4D97-AF65-F5344CB8AC3E}">
        <p14:creationId xmlns:p14="http://schemas.microsoft.com/office/powerpoint/2010/main" val="239309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968CE-2E79-DC02-60BE-056F50F2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7061BF-387B-3F3B-97B9-6F3D55C9C7B3}"/>
              </a:ext>
            </a:extLst>
          </p:cNvPr>
          <p:cNvSpPr/>
          <p:nvPr/>
        </p:nvSpPr>
        <p:spPr>
          <a:xfrm>
            <a:off x="420624" y="1066406"/>
            <a:ext cx="8910945" cy="5060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058B19-7814-EF32-7C93-86D5135C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115937"/>
            <a:ext cx="7939039" cy="993422"/>
          </a:xfrm>
        </p:spPr>
        <p:txBody>
          <a:bodyPr/>
          <a:lstStyle/>
          <a:p>
            <a:r>
              <a:rPr lang="en-US" dirty="0"/>
              <a:t> HES / HES-IE Purchase Order Changes (Eversource only)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B2DE4-24CE-23CA-D1A0-9FFB687AF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66DE9-44FD-F373-0668-E964A8D58C54}"/>
              </a:ext>
            </a:extLst>
          </p:cNvPr>
          <p:cNvSpPr txBox="1"/>
          <p:nvPr/>
        </p:nvSpPr>
        <p:spPr>
          <a:xfrm>
            <a:off x="631937" y="5511542"/>
            <a:ext cx="1113943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POs were originally reduced due to EEB's guidance to reduce forward spending in Residential sector only. Eversource will work with the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HES and HES-IE vendors that need additiona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l PO allocations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CB6F3B-63F4-9E96-1A57-2FBF8DC2D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650" y="2463149"/>
            <a:ext cx="4699838" cy="1133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F4053-85DE-1CBF-6573-923D0D920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2" r="6719"/>
          <a:stretch/>
        </p:blipFill>
        <p:spPr>
          <a:xfrm>
            <a:off x="420624" y="1641979"/>
            <a:ext cx="5634718" cy="35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BD01A0-C2E2-2B5B-6F54-1F25A56126D6}"/>
              </a:ext>
            </a:extLst>
          </p:cNvPr>
          <p:cNvSpPr/>
          <p:nvPr/>
        </p:nvSpPr>
        <p:spPr>
          <a:xfrm>
            <a:off x="1199594" y="1374028"/>
            <a:ext cx="7068312" cy="4233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576C44-32BC-E6A1-47CC-D8C44B4A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904" y="223015"/>
            <a:ext cx="8094487" cy="9665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HES / HES-IE Purchase Order Changes (United Illuminating only)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3A0986-93DB-D601-981E-EFD0EC61EB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7080" y="5668709"/>
            <a:ext cx="10480040" cy="54006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Contractor productivity and budget management in 2023 thrived. With higher 2024 budgets, we expect similar or better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E15FD-FF72-ED28-2E7A-68ECB5EA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45" y="1664208"/>
            <a:ext cx="8793909" cy="3881342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F66A89A-5F4D-F536-E96B-34922ACBC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493776" cy="365125"/>
          </a:xfrm>
        </p:spPr>
        <p:txBody>
          <a:bodyPr/>
          <a:lstStyle/>
          <a:p>
            <a:fld id="{7D2886F5-B1AE-4508-9C9A-6319CDFEB77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5E18A-8A38-3DD9-1CF7-F6E2565DC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360B2E-1630-17ED-6CBD-0EBF60A51D7C}"/>
              </a:ext>
            </a:extLst>
          </p:cNvPr>
          <p:cNvSpPr/>
          <p:nvPr/>
        </p:nvSpPr>
        <p:spPr>
          <a:xfrm>
            <a:off x="119873" y="786384"/>
            <a:ext cx="6958584" cy="528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26B612-7273-3784-C413-1DBAC080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15937"/>
            <a:ext cx="9328927" cy="993422"/>
          </a:xfrm>
        </p:spPr>
        <p:txBody>
          <a:bodyPr/>
          <a:lstStyle/>
          <a:p>
            <a:r>
              <a:rPr lang="en-US" dirty="0"/>
              <a:t> Impact on Small vs. Large HES Vendor POs (Eversource only)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61D5D2-BD4E-5A35-AD18-24DAD437C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72CD47-180E-ABA1-FDC6-B3FFAB81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735" y="1726748"/>
            <a:ext cx="5334000" cy="1304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F35A3F-1AE3-6F4A-53EA-27FCE056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35" y="4286914"/>
            <a:ext cx="5334000" cy="1238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9DC680-A4C2-ECBD-BF92-71E5E1D33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66" y="1017957"/>
            <a:ext cx="4647035" cy="27225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23216F-8C47-ED3E-1AC0-9211A4B9D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91" y="4047664"/>
            <a:ext cx="4548010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813C-FCE1-4505-B87A-4F7A2256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5677"/>
            <a:ext cx="10972800" cy="944561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2024 Statewide Summary of Changes (Budgets and MMBtu)</a:t>
            </a:r>
            <a:br>
              <a:rPr lang="en-US" sz="2800" dirty="0"/>
            </a:br>
            <a:r>
              <a:rPr lang="en-US" sz="2400" dirty="0"/>
              <a:t>11/01/2023 Filing vs. 03/01/2024 Filing (ES: C&amp;I 22%; UI: C&amp;I 50%)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37896-2B84-4008-B98B-DA7BED1C6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45786" y="0"/>
            <a:ext cx="1142670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2B593-28E5-6540-DA31-E9BE9ABD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80" y="1497129"/>
            <a:ext cx="11768040" cy="43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0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1FDFB-A861-243E-A6B4-0424EE89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2F88-BE55-262C-AD6B-A75C1F64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5" y="37623"/>
            <a:ext cx="10972800" cy="944561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2024 Statewide Summary of Changes (Budgets continued)</a:t>
            </a:r>
            <a:br>
              <a:rPr lang="en-US" sz="2800" dirty="0"/>
            </a:br>
            <a:r>
              <a:rPr lang="en-US" sz="2400" dirty="0"/>
              <a:t>11/01/2023 Filing vs. 03/01/2024 Filing (ES: C&amp;I 22%; UI: C&amp;I 50%)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D9F8F-8480-BE5B-BE12-D6AC5EA4A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45786" y="0"/>
            <a:ext cx="1142670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C6881-C922-6578-C861-DE5884599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5" y="1105129"/>
            <a:ext cx="8355952" cy="50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813C-FCE1-4505-B87A-4F7A2256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6107031"/>
            <a:ext cx="7100597" cy="750969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2024 Residential and C&amp;I Budgets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8888B-0B02-407F-81A5-0860F078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4"/>
            <a:ext cx="10972800" cy="4800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3A7391-F387-4ADD-9891-77F3C13A2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4594" y="0"/>
            <a:ext cx="1444549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2"/>
                </a:solidFill>
              </a:rPr>
              <a:pPr/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C42AF-F617-74A9-5677-5047AB01D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18" y="725338"/>
            <a:ext cx="11172482" cy="50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284F44E-D223-4382-A8C3-E3E3E8F8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77" y="326756"/>
            <a:ext cx="10972800" cy="944561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2024 Residential Budget </a:t>
            </a:r>
            <a:br>
              <a:rPr lang="en-US" sz="3200" dirty="0"/>
            </a:br>
            <a:r>
              <a:rPr lang="en-US" sz="2400" dirty="0"/>
              <a:t>(compared to 11/1/2023 filing)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B5F9E-F553-4032-AD14-F975547CC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03367"/>
            <a:ext cx="395112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0E4C4-049F-ABBA-F171-C324BE086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253" y="1500228"/>
            <a:ext cx="6279424" cy="4584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EE4C8-ED90-029E-42F4-DEF6B8941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59" y="676417"/>
            <a:ext cx="4389500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3048A0-5595-C5C4-CD6F-EAB69D965735}"/>
              </a:ext>
            </a:extLst>
          </p:cNvPr>
          <p:cNvSpPr/>
          <p:nvPr/>
        </p:nvSpPr>
        <p:spPr>
          <a:xfrm>
            <a:off x="1026367" y="919945"/>
            <a:ext cx="9199983" cy="5293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C0B7E-D0D5-6CBE-CE1D-211F8667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310" y="106618"/>
            <a:ext cx="9391901" cy="1014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2022-2024 Residential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AC7B7-A1E6-FF6D-C953-C27A94FEC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4663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04D7172-4A6F-4B62-A970-0BE0B9CB0B64}" type="slidenum">
              <a:rPr lang="en-US" smtClean="0"/>
              <a:pPr algn="r"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4B5FC-D5CA-6BA6-6ADC-D11DC5D85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15"/>
          <a:stretch/>
        </p:blipFill>
        <p:spPr>
          <a:xfrm>
            <a:off x="2096278" y="1047171"/>
            <a:ext cx="7791061" cy="51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6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549405-94A6-4F25-BE06-D631538C6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81956" y="0"/>
            <a:ext cx="2844800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6">
            <a:extLst>
              <a:ext uri="{FF2B5EF4-FFF2-40B4-BE49-F238E27FC236}">
                <a16:creationId xmlns:a16="http://schemas.microsoft.com/office/drawing/2014/main" id="{4F4D1E7A-0E74-49AD-84EB-8354F285282D}"/>
              </a:ext>
            </a:extLst>
          </p:cNvPr>
          <p:cNvSpPr txBox="1">
            <a:spLocks/>
          </p:cNvSpPr>
          <p:nvPr/>
        </p:nvSpPr>
        <p:spPr>
          <a:xfrm>
            <a:off x="981601" y="220816"/>
            <a:ext cx="109728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/>
              <a:t>2024 C&amp;I Budget </a:t>
            </a:r>
            <a:br>
              <a:rPr lang="en-US" sz="3200" dirty="0"/>
            </a:br>
            <a:r>
              <a:rPr lang="en-US" sz="2400" dirty="0"/>
              <a:t>(compared to 11/1/2023 filing)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47FB2-5323-9769-301F-86005C4F1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09" y="1341978"/>
            <a:ext cx="4974767" cy="4584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B355C4-6191-CAED-48EF-395E9E9E0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46" y="1694090"/>
            <a:ext cx="6401355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19A2D-0397-BC2D-CFF9-241A8A2C5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61DFB4-228E-97C9-118A-765ABE20C9A8}"/>
              </a:ext>
            </a:extLst>
          </p:cNvPr>
          <p:cNvSpPr/>
          <p:nvPr/>
        </p:nvSpPr>
        <p:spPr>
          <a:xfrm>
            <a:off x="466344" y="1002562"/>
            <a:ext cx="6876288" cy="5114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63F67-0A48-1F94-1278-B5DF4EB7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310" y="106618"/>
            <a:ext cx="9391901" cy="1014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2022-2024 C&amp;I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C9A86-9A24-05EF-B111-ADA8551F1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4663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04D7172-4A6F-4B62-A970-0BE0B9CB0B64}" type="slidenum">
              <a:rPr lang="en-US" smtClean="0"/>
              <a:pPr algn="r"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5A504-55BE-8420-23D9-69986674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904" y="999348"/>
            <a:ext cx="8760232" cy="51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84B6-8495-482F-B804-DBF58DF9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D09FC-F1E7-41A2-B2EF-DCD364E4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80C2A-4309-429D-AD58-4ABC75D56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HES / HES-IE Purchase Orders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F623FD-24A2-4122-A990-902CA3595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2024 Revenues &amp; Budgets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DA2FC3-2485-4740-BF0B-BD9609327A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Appendix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DCAB4D-FA6E-45C6-970A-CBE4D03865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2023 Revenues with Park City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70CB0B4-608C-4175-94DF-D53726EB6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063A0-EAFC-4A9E-82E5-D427673C38BA}"/>
              </a:ext>
            </a:extLst>
          </p:cNvPr>
          <p:cNvSpPr txBox="1"/>
          <p:nvPr/>
        </p:nvSpPr>
        <p:spPr>
          <a:xfrm>
            <a:off x="6198781" y="4263656"/>
            <a:ext cx="999461" cy="99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37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4EF1-ACBE-40F6-BFFE-A88E66C8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025" y="182562"/>
            <a:ext cx="9494520" cy="4722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2019–2024 Residential and C&amp;I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Spending and Savings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0DDB35-BE37-4CC0-A5B9-1680FDA69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4044" y="0"/>
            <a:ext cx="553156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A361-98EA-9844-2D9C-65A672F0B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4" y="3541206"/>
            <a:ext cx="6138901" cy="2286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2C5B4-0C61-0EDC-7E91-01C8EA2B8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34" y="887364"/>
            <a:ext cx="6136732" cy="2479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AC033D-A429-E142-5D84-18C2098F5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192" y="944808"/>
            <a:ext cx="5712274" cy="2391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CC7D70-79DF-4DDC-41D4-6DE8EF927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192" y="3510280"/>
            <a:ext cx="5712273" cy="23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284F44E-D223-4382-A8C3-E3E3E8F8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985" y="216813"/>
            <a:ext cx="8640485" cy="944561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2024 Active Demand Response Budget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(compared to 11/1/2023 filing)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A4DEA-9F6D-45CB-82A1-89E4529D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8667" y="0"/>
            <a:ext cx="677333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2"/>
                </a:solidFill>
              </a:rPr>
              <a:pPr/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F3181-1669-BDC6-F142-3D362201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16" y="1277006"/>
            <a:ext cx="3590855" cy="4584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479D5-5D1D-7795-8955-9F21A8E1F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536" y="1879955"/>
            <a:ext cx="4666728" cy="36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56EC3-3B53-7A92-CC03-4570CBB5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03C5-43B3-67FB-6810-58F7C805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310" y="106618"/>
            <a:ext cx="9391901" cy="1014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2022-2024 Demand Response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586E6-0D61-F817-848E-753F4A20A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4663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04D7172-4A6F-4B62-A970-0BE0B9CB0B64}" type="slidenum">
              <a:rPr lang="en-US" smtClean="0"/>
              <a:pPr algn="r"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79910-D526-9A11-0C5F-7031C994A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57"/>
          <a:stretch/>
        </p:blipFill>
        <p:spPr>
          <a:xfrm>
            <a:off x="1088129" y="1554480"/>
            <a:ext cx="10015742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1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6505B-9DA0-56F3-32AE-E7E474896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9FAF-FE59-8D60-67C2-DA4C50AB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107031"/>
            <a:ext cx="5931244" cy="750969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2024 Other Program Budgets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8D0E3-AE24-5517-6AB9-5CE83A482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4"/>
            <a:ext cx="10972800" cy="4800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5AD0001-8D49-F7D6-C080-464DABF78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4594" y="0"/>
            <a:ext cx="1444549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2"/>
                </a:solidFill>
              </a:rPr>
              <a:pPr/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1B90A-92EA-9635-CAC8-F3C9E421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623887"/>
            <a:ext cx="102489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2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284F44E-D223-4382-A8C3-E3E3E8F8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73" y="132089"/>
            <a:ext cx="11158279" cy="944561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>2024 Education, Workforce &amp; Outreach Budgets </a:t>
            </a:r>
            <a:br>
              <a:rPr lang="en-US" dirty="0"/>
            </a:br>
            <a:r>
              <a:rPr lang="en-US" sz="2700" dirty="0"/>
              <a:t>(compared to 11/1/2023 filing)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7A1068-04D8-41B3-BD99-6DCD0903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83822" y="0"/>
            <a:ext cx="767644" cy="536222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2"/>
                </a:solidFill>
              </a:rPr>
              <a:pPr/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F5705-6C46-8D24-F0E4-5F3732C8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13" y="1343214"/>
            <a:ext cx="3937223" cy="4901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DB1C6-5088-4A62-F7DB-5EBD8822A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232" y="1593348"/>
            <a:ext cx="655376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7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E93ED2-2DAE-07C4-7116-A76FF477C05A}"/>
              </a:ext>
            </a:extLst>
          </p:cNvPr>
          <p:cNvSpPr/>
          <p:nvPr/>
        </p:nvSpPr>
        <p:spPr>
          <a:xfrm>
            <a:off x="1069848" y="1444752"/>
            <a:ext cx="2121408" cy="465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C0B7E-D0D5-6CBE-CE1D-211F8667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092" y="9559"/>
            <a:ext cx="6855734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2022-2024 </a:t>
            </a:r>
            <a:r>
              <a:rPr lang="en-US" sz="2800" dirty="0"/>
              <a:t>Education, Workforce and Community Outreach 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AC7B7-A1E6-FF6D-C953-C27A94FEC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04D7172-4A6F-4B62-A970-0BE0B9CB0B64}" type="slidenum">
              <a:rPr lang="en-US" smtClean="0"/>
              <a:pPr algn="r">
                <a:spcAft>
                  <a:spcPts val="600"/>
                </a:spcAft>
              </a:pPr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3232F-10D0-EFFF-1054-58B05C382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000"/>
          <a:stretch/>
        </p:blipFill>
        <p:spPr>
          <a:xfrm>
            <a:off x="1822422" y="1490471"/>
            <a:ext cx="8547156" cy="45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1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3DFD1-6704-4F24-90BD-30F302AEB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560BCAC-2D01-0F6D-1FE7-205D24C0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73" y="132089"/>
            <a:ext cx="11158279" cy="944561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>2024 Other / Financing Program Budgets</a:t>
            </a:r>
            <a:br>
              <a:rPr lang="en-US" dirty="0"/>
            </a:br>
            <a:r>
              <a:rPr lang="en-US" sz="2700" dirty="0"/>
              <a:t>(compared to 11/1/2023 filing)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6C9610-1730-6E0A-269D-819B3EFC2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83822" y="0"/>
            <a:ext cx="767644" cy="536222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2"/>
                </a:solidFill>
              </a:rPr>
              <a:pPr/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27015-5595-DFEC-2173-013D8B4D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35" y="1480967"/>
            <a:ext cx="6559865" cy="4170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4CADD9-7B3A-0387-64DE-7391F79EB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8" r="26375"/>
          <a:stretch/>
        </p:blipFill>
        <p:spPr>
          <a:xfrm>
            <a:off x="989083" y="1220886"/>
            <a:ext cx="3838949" cy="46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24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64993-F51C-5676-2011-70A366FE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DDEFB5-A119-DC0A-8363-C3C91185325E}"/>
              </a:ext>
            </a:extLst>
          </p:cNvPr>
          <p:cNvSpPr/>
          <p:nvPr/>
        </p:nvSpPr>
        <p:spPr>
          <a:xfrm>
            <a:off x="1353312" y="1426464"/>
            <a:ext cx="8747738" cy="468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C518-5555-9BE8-CE8F-5978CBD0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087" y="9559"/>
            <a:ext cx="8747739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2022-2024 </a:t>
            </a:r>
            <a:r>
              <a:rPr lang="en-US" sz="2800" dirty="0"/>
              <a:t>Other / Financing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Program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D2B7A-8F98-B547-4615-D5D5FEFD6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04D7172-4A6F-4B62-A970-0BE0B9CB0B64}" type="slidenum">
              <a:rPr lang="en-US" smtClean="0"/>
              <a:pPr algn="r">
                <a:spcAft>
                  <a:spcPts val="600"/>
                </a:spcAft>
              </a:pPr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CA410-BB3E-457B-2171-5102952F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464" y="1520365"/>
            <a:ext cx="8970591" cy="43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0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944E8-2E26-B7FE-AE55-7189A9177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7B4170-19CD-53CE-7E19-C29EF82A18A5}"/>
              </a:ext>
            </a:extLst>
          </p:cNvPr>
          <p:cNvSpPr/>
          <p:nvPr/>
        </p:nvSpPr>
        <p:spPr>
          <a:xfrm>
            <a:off x="1042416" y="1296948"/>
            <a:ext cx="3662510" cy="4878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A11EB7-E803-1ED3-7094-9212CAB22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6948"/>
            <a:ext cx="7856558" cy="4878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E2D718-B683-4159-0CDD-5AD76BE5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559"/>
            <a:ext cx="588382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2022-2024 Administrative &amp; Planning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52B86-5CCB-1E52-87E0-1A4907E06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04D7172-4A6F-4B62-A970-0BE0B9CB0B64}" type="slidenum">
              <a:rPr lang="en-US" smtClean="0"/>
              <a:pPr algn="r">
                <a:spcAft>
                  <a:spcPts val="600"/>
                </a:spcAft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4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AA345-A782-6714-4F50-6B63D2A13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9C8732B-C490-ADE7-F0A3-896B5630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73" y="132089"/>
            <a:ext cx="11158279" cy="944561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>2024 Administrative / Planning Budgets</a:t>
            </a:r>
            <a:br>
              <a:rPr lang="en-US" dirty="0"/>
            </a:br>
            <a:r>
              <a:rPr lang="en-US" sz="2700" dirty="0"/>
              <a:t>(compared to 11/1/2023 filing)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4EAA94-8FA3-8606-6653-CAF6AFBD1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83822" y="0"/>
            <a:ext cx="767644" cy="536222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2"/>
                </a:solidFill>
              </a:rPr>
              <a:pPr/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CB604-2AA8-10F4-AC17-F2D054E68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0"/>
          <a:stretch/>
        </p:blipFill>
        <p:spPr>
          <a:xfrm>
            <a:off x="6456512" y="1250706"/>
            <a:ext cx="5316564" cy="4950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BF78A3-A77F-BE58-4440-CB2E4B9D9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66" y="818006"/>
            <a:ext cx="5560034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8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813C-FCE1-4505-B87A-4F7A2256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612326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2024 Statewide Summary of Changes</a:t>
            </a:r>
            <a:br>
              <a:rPr lang="en-US" sz="2800" dirty="0"/>
            </a:br>
            <a:r>
              <a:rPr lang="en-US" sz="2800" dirty="0"/>
              <a:t>(from February 14 EEB Presentation)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37896-2B84-4008-B98B-DA7BED1C6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45786" y="0"/>
            <a:ext cx="1142670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FBC48519-3DBE-E414-FAB1-ADF2D7FE1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32380"/>
              </p:ext>
            </p:extLst>
          </p:nvPr>
        </p:nvGraphicFramePr>
        <p:xfrm>
          <a:off x="320157" y="1486987"/>
          <a:ext cx="11551686" cy="1942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813">
                  <a:extLst>
                    <a:ext uri="{9D8B030D-6E8A-4147-A177-3AD203B41FA5}">
                      <a16:colId xmlns:a16="http://schemas.microsoft.com/office/drawing/2014/main" val="1201182162"/>
                    </a:ext>
                  </a:extLst>
                </a:gridCol>
                <a:gridCol w="7374873">
                  <a:extLst>
                    <a:ext uri="{9D8B030D-6E8A-4147-A177-3AD203B41FA5}">
                      <a16:colId xmlns:a16="http://schemas.microsoft.com/office/drawing/2014/main" val="468425803"/>
                    </a:ext>
                  </a:extLst>
                </a:gridCol>
              </a:tblGrid>
              <a:tr h="340289">
                <a:tc>
                  <a:txBody>
                    <a:bodyPr/>
                    <a:lstStyle/>
                    <a:p>
                      <a:r>
                        <a:rPr lang="en-US" sz="1600" dirty="0"/>
                        <a:t>Area</a:t>
                      </a: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Changes</a:t>
                      </a: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865189"/>
                  </a:ext>
                </a:extLst>
              </a:tr>
              <a:tr h="3901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/>
                        <a:t>Park City Revenues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Modeled Alternative Scenario 2 – Eversource 22% C&amp;I: UI 50% C&amp;I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8355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/>
                        <a:t>ARPA Funds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Modeled in 2024 without PMI to the Companies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75062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/>
                        <a:t>Recommend this Scenario for EEB Approval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Provides $4M increase to Residential Portfolio from 11/01/2023 filing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Provides $5.4M increase to the C&amp;I Portfolio from the 11/01/2023 filing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87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60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A873233-8AA5-D8BD-7D67-A2D0B3CD42A8}"/>
              </a:ext>
            </a:extLst>
          </p:cNvPr>
          <p:cNvSpPr txBox="1"/>
          <p:nvPr/>
        </p:nvSpPr>
        <p:spPr>
          <a:xfrm>
            <a:off x="118872" y="1530220"/>
            <a:ext cx="7588214" cy="4273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35F9D-11A5-47A2-AAD3-2C27B2D7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060" y="305026"/>
            <a:ext cx="7003588" cy="740003"/>
          </a:xfrm>
        </p:spPr>
        <p:txBody>
          <a:bodyPr/>
          <a:lstStyle/>
          <a:p>
            <a:r>
              <a:rPr lang="en-US" dirty="0"/>
              <a:t>Performance Incentive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3C661-C00A-468F-BAF2-2E1B8823A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468492-A7DE-74DA-EDF6-F95F7306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5" y="2066544"/>
            <a:ext cx="4312035" cy="2950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016CB1-6480-48D3-38BB-EAF5340D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72" y="1639747"/>
            <a:ext cx="3795585" cy="4429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3D3D2E-B6D7-09E8-F3F4-DC7E230A8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957" y="1749274"/>
            <a:ext cx="3262836" cy="44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7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3EA7-2174-EDB7-F8E5-6F1294DE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111FE70-8F14-3CCE-A27F-3B58B3BA18D2}"/>
              </a:ext>
            </a:extLst>
          </p:cNvPr>
          <p:cNvSpPr txBox="1"/>
          <p:nvPr/>
        </p:nvSpPr>
        <p:spPr>
          <a:xfrm>
            <a:off x="928882" y="1209993"/>
            <a:ext cx="8251694" cy="4674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1D73C-700D-4D02-1E17-433B6EBE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060" y="305026"/>
            <a:ext cx="7003588" cy="740003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Incentive - Other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6A854-98E6-87E7-9F1A-40AE55130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C6741-356B-C81B-774F-A609C7C43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01" y="1439794"/>
            <a:ext cx="79724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45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61423-A3E7-D045-07C1-65F863B30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D8ED592-73C2-ACB3-F511-F25F5951CF6D}"/>
              </a:ext>
            </a:extLst>
          </p:cNvPr>
          <p:cNvSpPr txBox="1"/>
          <p:nvPr/>
        </p:nvSpPr>
        <p:spPr>
          <a:xfrm>
            <a:off x="348472" y="886968"/>
            <a:ext cx="10578608" cy="526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9EDC6-EB68-5157-962D-69DC7765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912" y="302026"/>
            <a:ext cx="4546616" cy="740003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Incentive - Other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5FE1B-3B65-A8C0-746E-D7110F06E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CBBDF-7C14-4BBE-C930-C465F47D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930" y="1003373"/>
            <a:ext cx="7271198" cy="51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9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F149-FAFB-A0CF-5E97-129F17D2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01481-D4CF-B957-787D-B2792EEE14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0ABE1-5654-608A-80F8-B1D05483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32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59AC-A8D0-3009-EE2D-03F544374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E4B9D46-5AAF-E60F-6B88-8F610A196EF0}"/>
              </a:ext>
            </a:extLst>
          </p:cNvPr>
          <p:cNvSpPr/>
          <p:nvPr/>
        </p:nvSpPr>
        <p:spPr>
          <a:xfrm>
            <a:off x="457200" y="36460"/>
            <a:ext cx="7360920" cy="6108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82BCE-6768-7E1B-CCEF-38F257D1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2" y="324469"/>
            <a:ext cx="5855208" cy="902738"/>
          </a:xfrm>
        </p:spPr>
        <p:txBody>
          <a:bodyPr>
            <a:normAutofit fontScale="90000"/>
          </a:bodyPr>
          <a:lstStyle/>
          <a:p>
            <a:r>
              <a:rPr lang="en-US" dirty="0"/>
              <a:t>    2024 Budget </a:t>
            </a:r>
            <a:br>
              <a:rPr lang="en-US" dirty="0"/>
            </a:br>
            <a:r>
              <a:rPr lang="en-US" dirty="0"/>
              <a:t>Eversource (Electric)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39D1B-97D0-6B10-CEDB-A452ADDDC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FCDDE-5909-F41F-6756-CC34E67A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36" y="85495"/>
            <a:ext cx="7158228" cy="60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57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59AC-A8D0-3009-EE2D-03F544374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E4B9D46-5AAF-E60F-6B88-8F610A196EF0}"/>
              </a:ext>
            </a:extLst>
          </p:cNvPr>
          <p:cNvSpPr/>
          <p:nvPr/>
        </p:nvSpPr>
        <p:spPr>
          <a:xfrm>
            <a:off x="820621" y="9559"/>
            <a:ext cx="7363260" cy="6199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82BCE-6768-7E1B-CCEF-38F257D1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304" y="324469"/>
            <a:ext cx="8616696" cy="902738"/>
          </a:xfrm>
        </p:spPr>
        <p:txBody>
          <a:bodyPr>
            <a:normAutofit fontScale="90000"/>
          </a:bodyPr>
          <a:lstStyle/>
          <a:p>
            <a:r>
              <a:rPr lang="en-US" dirty="0"/>
              <a:t>    2024 Budget</a:t>
            </a:r>
            <a:br>
              <a:rPr lang="en-US" dirty="0"/>
            </a:br>
            <a:r>
              <a:rPr lang="en-US" dirty="0"/>
              <a:t>United Illuminating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39D1B-97D0-6B10-CEDB-A452ADDDC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8A192-EC84-0B29-EB19-B1EAA785F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3" y="84319"/>
            <a:ext cx="6784849" cy="61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29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59AC-A8D0-3009-EE2D-03F544374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E4B9D46-5AAF-E60F-6B88-8F610A196EF0}"/>
              </a:ext>
            </a:extLst>
          </p:cNvPr>
          <p:cNvSpPr/>
          <p:nvPr/>
        </p:nvSpPr>
        <p:spPr>
          <a:xfrm>
            <a:off x="450342" y="9559"/>
            <a:ext cx="9617201" cy="6199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82BCE-6768-7E1B-CCEF-38F257D1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2" y="324469"/>
            <a:ext cx="5855208" cy="902738"/>
          </a:xfrm>
        </p:spPr>
        <p:txBody>
          <a:bodyPr>
            <a:normAutofit fontScale="90000"/>
          </a:bodyPr>
          <a:lstStyle/>
          <a:p>
            <a:r>
              <a:rPr lang="en-US" dirty="0"/>
              <a:t>    2024 Budget </a:t>
            </a:r>
            <a:br>
              <a:rPr lang="en-US" dirty="0"/>
            </a:br>
            <a:r>
              <a:rPr lang="en-US" dirty="0"/>
              <a:t>Eversource (Gas)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39D1B-97D0-6B10-CEDB-A452ADDDC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D470A-CE2A-4F39-3B82-EC6ECA51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8816"/>
            <a:ext cx="6522339" cy="60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42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59AC-A8D0-3009-EE2D-03F544374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E4B9D46-5AAF-E60F-6B88-8F610A196EF0}"/>
              </a:ext>
            </a:extLst>
          </p:cNvPr>
          <p:cNvSpPr/>
          <p:nvPr/>
        </p:nvSpPr>
        <p:spPr>
          <a:xfrm>
            <a:off x="671949" y="9559"/>
            <a:ext cx="7964424" cy="623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82BCE-6768-7E1B-CCEF-38F257D1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2" y="324469"/>
            <a:ext cx="5855208" cy="902738"/>
          </a:xfrm>
        </p:spPr>
        <p:txBody>
          <a:bodyPr>
            <a:normAutofit fontScale="90000"/>
          </a:bodyPr>
          <a:lstStyle/>
          <a:p>
            <a:r>
              <a:rPr lang="en-US" dirty="0"/>
              <a:t>    2024 Budget </a:t>
            </a:r>
            <a:br>
              <a:rPr lang="en-US" dirty="0"/>
            </a:br>
            <a:r>
              <a:rPr lang="en-US" dirty="0"/>
              <a:t>CNG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39D1B-97D0-6B10-CEDB-A452ADDDC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E7C8A-DADF-FCA3-EFE8-2BB3842F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529" y="63998"/>
            <a:ext cx="6248942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81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59AC-A8D0-3009-EE2D-03F544374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E4B9D46-5AAF-E60F-6B88-8F610A196EF0}"/>
              </a:ext>
            </a:extLst>
          </p:cNvPr>
          <p:cNvSpPr/>
          <p:nvPr/>
        </p:nvSpPr>
        <p:spPr>
          <a:xfrm>
            <a:off x="585216" y="27627"/>
            <a:ext cx="8119872" cy="6127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82BCE-6768-7E1B-CCEF-38F257D1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2" y="324469"/>
            <a:ext cx="5855208" cy="902738"/>
          </a:xfrm>
        </p:spPr>
        <p:txBody>
          <a:bodyPr>
            <a:normAutofit fontScale="90000"/>
          </a:bodyPr>
          <a:lstStyle/>
          <a:p>
            <a:r>
              <a:rPr lang="en-US" dirty="0"/>
              <a:t>    2024 Budget </a:t>
            </a:r>
            <a:br>
              <a:rPr lang="en-US" dirty="0"/>
            </a:br>
            <a:r>
              <a:rPr lang="en-US" dirty="0"/>
              <a:t>SCG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39D1B-97D0-6B10-CEDB-A452ADDDC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A39ED-8D65-1A5C-9249-EAB1A0CE6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12" y="105362"/>
            <a:ext cx="6381654" cy="60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7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9755D-3E9F-D18E-EC50-B752B815F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DDDB8C-131E-4598-371E-2E080D864E92}"/>
              </a:ext>
            </a:extLst>
          </p:cNvPr>
          <p:cNvSpPr/>
          <p:nvPr/>
        </p:nvSpPr>
        <p:spPr>
          <a:xfrm>
            <a:off x="74153" y="612648"/>
            <a:ext cx="6958584" cy="528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B012C7-B975-31EE-8379-A510D342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712" y="24914"/>
            <a:ext cx="6283975" cy="993422"/>
          </a:xfrm>
        </p:spPr>
        <p:txBody>
          <a:bodyPr>
            <a:normAutofit/>
          </a:bodyPr>
          <a:lstStyle/>
          <a:p>
            <a:r>
              <a:rPr lang="en-US" dirty="0"/>
              <a:t> 2023 Revenues vs. 11/1/2023</a:t>
            </a:r>
            <a:br>
              <a:rPr lang="en-US" dirty="0"/>
            </a:br>
            <a:r>
              <a:rPr lang="en-US" sz="2400" dirty="0"/>
              <a:t>(all Companies)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28A01-302D-EA85-2DC0-A2DF364F6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DA30C4-B4F0-E146-BB87-A4FAC6430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23"/>
          <a:stretch/>
        </p:blipFill>
        <p:spPr>
          <a:xfrm>
            <a:off x="211313" y="1124712"/>
            <a:ext cx="5589614" cy="4608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C9BAE-015A-8237-4FAA-7F042CC33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87" y="1606070"/>
            <a:ext cx="6042600" cy="28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948431E-D228-441A-ADF1-029DCE8D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37" y="279858"/>
            <a:ext cx="11160369" cy="1031634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EEB Follow-Up Information from  </a:t>
            </a:r>
            <a:br>
              <a:rPr lang="en-US" sz="3200" dirty="0"/>
            </a:br>
            <a:r>
              <a:rPr lang="en-US" sz="2800" dirty="0"/>
              <a:t>(Presentation February 14, 2024) 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123EA0EE-B1DC-4CDE-9475-00329AED5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73345"/>
              </p:ext>
            </p:extLst>
          </p:nvPr>
        </p:nvGraphicFramePr>
        <p:xfrm>
          <a:off x="327378" y="1398699"/>
          <a:ext cx="11629228" cy="463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303">
                  <a:extLst>
                    <a:ext uri="{9D8B030D-6E8A-4147-A177-3AD203B41FA5}">
                      <a16:colId xmlns:a16="http://schemas.microsoft.com/office/drawing/2014/main" val="1201182162"/>
                    </a:ext>
                  </a:extLst>
                </a:gridCol>
                <a:gridCol w="7354925">
                  <a:extLst>
                    <a:ext uri="{9D8B030D-6E8A-4147-A177-3AD203B41FA5}">
                      <a16:colId xmlns:a16="http://schemas.microsoft.com/office/drawing/2014/main" val="468425803"/>
                    </a:ext>
                  </a:extLst>
                </a:gridCol>
              </a:tblGrid>
              <a:tr h="319739">
                <a:tc>
                  <a:txBody>
                    <a:bodyPr/>
                    <a:lstStyle/>
                    <a:p>
                      <a:r>
                        <a:rPr lang="en-US" sz="1600" dirty="0"/>
                        <a:t>Item</a:t>
                      </a: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Notes / Changes</a:t>
                      </a:r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865189"/>
                  </a:ext>
                </a:extLst>
              </a:tr>
              <a:tr h="5735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/>
                        <a:t>Provide Savings model for the 78/22 scenario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600" dirty="0"/>
                        <a:t>Pro-rated MMBtu savings based on budget changes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22959"/>
                  </a:ext>
                </a:extLst>
              </a:tr>
              <a:tr h="5489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/>
                        <a:t>Breakdown of Costs contributing to the $1.6M administrative spend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/>
                        <a:t>Reference Slide 42 in the Appendix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131433"/>
                  </a:ext>
                </a:extLst>
              </a:tr>
              <a:tr h="558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/>
                        <a:t>Plan for safeguards to put in place that will alert Board of overspend earlier in the year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EEB with YTD spending and add forecasts for any program forecasted to be over budget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21834"/>
                  </a:ext>
                </a:extLst>
              </a:tr>
              <a:tr h="5441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Quantify workforce impact and PO levels for each scenario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Companies provided vendor/ PO impacts on slides 10 to 12. There are 26 vendors with varying sizes and structures, and it would be difficult to pin down exact workforce quantities. Note: ES and Statewide HES and HES-IE budgets in the proposed scenario are increasing from the 11/1/23 filing. This scenario is being recommended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72286"/>
                  </a:ext>
                </a:extLst>
              </a:tr>
              <a:tr h="904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indicating the decrease in contract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vendor PO and the associated vendor size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600" dirty="0"/>
                        <a:t>Companies provided vendor / PO impacts on slides 10 to 12. Note: PO amounts associated with the level of spending that occurred in 2023 would require an additional $20M for HES/HES-IE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48930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Rate used by Companies for carrying charge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600" dirty="0"/>
                        <a:t>Weighted Average Cost of Capital is 8.98% is used for carrying charges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4572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A58F9-7AD2-46D6-855D-9FB2FB2D7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15747" y="0"/>
            <a:ext cx="443125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17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0B19B8-27C7-4850-42D5-C3AA5E00271A}"/>
              </a:ext>
            </a:extLst>
          </p:cNvPr>
          <p:cNvSpPr/>
          <p:nvPr/>
        </p:nvSpPr>
        <p:spPr>
          <a:xfrm>
            <a:off x="1463040" y="320183"/>
            <a:ext cx="6428232" cy="5949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DD29D-D45B-71CF-191A-ECFB5E71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432" y="588490"/>
            <a:ext cx="5157216" cy="5636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Actual vs.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Budget - All Companies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B88B7-BB8B-E8CD-FF33-FF382F92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3566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D2886F5-B1AE-4508-9C9A-6319CDFEB770}" type="slidenum">
              <a:rPr lang="en-US" smtClean="0"/>
              <a:pPr algn="r">
                <a:spcAft>
                  <a:spcPts val="600"/>
                </a:spcAft>
              </a:pPr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E8E26-ECBE-27D5-E25C-5B06F224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364" y="323565"/>
            <a:ext cx="5029200" cy="58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67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225A8F-2D07-6D61-ED5B-2A6534E2121E}"/>
              </a:ext>
            </a:extLst>
          </p:cNvPr>
          <p:cNvSpPr/>
          <p:nvPr/>
        </p:nvSpPr>
        <p:spPr>
          <a:xfrm>
            <a:off x="724738" y="211639"/>
            <a:ext cx="6428232" cy="5949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DD29D-D45B-71CF-191A-ECFB5E71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314" y="305026"/>
            <a:ext cx="4754334" cy="11122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Actual vs. Budget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Eversource Electric)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B88B7-BB8B-E8CD-FF33-FF382F92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3840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D2886F5-B1AE-4508-9C9A-6319CDFEB770}" type="slidenum">
              <a:rPr lang="en-US" smtClean="0"/>
              <a:pPr algn="r">
                <a:spcAft>
                  <a:spcPts val="600"/>
                </a:spcAft>
              </a:pPr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2019E-100F-B7F1-1F11-EB8713A96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03" y="192121"/>
            <a:ext cx="4656501" cy="600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90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225A8F-2D07-6D61-ED5B-2A6534E2121E}"/>
              </a:ext>
            </a:extLst>
          </p:cNvPr>
          <p:cNvSpPr/>
          <p:nvPr/>
        </p:nvSpPr>
        <p:spPr>
          <a:xfrm>
            <a:off x="3237" y="305026"/>
            <a:ext cx="6428232" cy="5949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DD29D-D45B-71CF-191A-ECFB5E71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688" y="305026"/>
            <a:ext cx="7298960" cy="11122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Actual vs. Budget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Eversource Electric Administration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B88B7-BB8B-E8CD-FF33-FF382F92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3840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D2886F5-B1AE-4508-9C9A-6319CDFEB770}" type="slidenum">
              <a:rPr lang="en-US" smtClean="0"/>
              <a:pPr algn="r">
                <a:spcAft>
                  <a:spcPts val="600"/>
                </a:spcAft>
              </a:pPr>
              <a:t>42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DCA3D-56E5-9E10-5854-872E5329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904" y="2671570"/>
            <a:ext cx="6260192" cy="2738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E44CB-7EB2-AF6F-8034-9E7516277503}"/>
              </a:ext>
            </a:extLst>
          </p:cNvPr>
          <p:cNvSpPr txBox="1"/>
          <p:nvPr/>
        </p:nvSpPr>
        <p:spPr>
          <a:xfrm>
            <a:off x="5869113" y="2300251"/>
            <a:ext cx="1624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  Actual</a:t>
            </a:r>
          </a:p>
        </p:txBody>
      </p:sp>
    </p:spTree>
    <p:extLst>
      <p:ext uri="{BB962C8B-B14F-4D97-AF65-F5344CB8AC3E}">
        <p14:creationId xmlns:p14="http://schemas.microsoft.com/office/powerpoint/2010/main" val="2714621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3EC7C8-260F-2645-ABF7-837D7C84174C}"/>
              </a:ext>
            </a:extLst>
          </p:cNvPr>
          <p:cNvSpPr/>
          <p:nvPr/>
        </p:nvSpPr>
        <p:spPr>
          <a:xfrm>
            <a:off x="724738" y="211639"/>
            <a:ext cx="6428232" cy="5949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DD29D-D45B-71CF-191A-ECFB5E71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448" y="305026"/>
            <a:ext cx="4647199" cy="104828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Actual vs. Budget - United Illuminating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B88B7-BB8B-E8CD-FF33-FF382F92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53135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D2886F5-B1AE-4508-9C9A-6319CDFEB770}" type="slidenum">
              <a:rPr lang="en-US" smtClean="0"/>
              <a:pPr algn="r">
                <a:spcAft>
                  <a:spcPts val="600"/>
                </a:spcAft>
              </a:pPr>
              <a:t>43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FA88F-D6B2-F9B0-2052-986071F9A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41" y="279936"/>
            <a:ext cx="5256824" cy="581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0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9E115-99AF-3381-DF0C-DD8326C78B33}"/>
              </a:ext>
            </a:extLst>
          </p:cNvPr>
          <p:cNvSpPr/>
          <p:nvPr/>
        </p:nvSpPr>
        <p:spPr>
          <a:xfrm>
            <a:off x="1069848" y="305026"/>
            <a:ext cx="6336792" cy="5876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DD29D-D45B-71CF-191A-ECFB5E71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0" y="305026"/>
            <a:ext cx="4626864" cy="10208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Actual vs. Budget - Eversource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B88B7-BB8B-E8CD-FF33-FF382F92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53135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D2886F5-B1AE-4508-9C9A-6319CDFEB770}" type="slidenum">
              <a:rPr lang="en-US" smtClean="0"/>
              <a:pPr algn="r">
                <a:spcAft>
                  <a:spcPts val="600"/>
                </a:spcAft>
              </a:pPr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89E63-6E2D-E1C7-E90C-3ABC8DB3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34" y="374684"/>
            <a:ext cx="4626864" cy="57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80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8E6C4A-2F88-901E-F6D7-EC35F71F747D}"/>
              </a:ext>
            </a:extLst>
          </p:cNvPr>
          <p:cNvSpPr/>
          <p:nvPr/>
        </p:nvSpPr>
        <p:spPr>
          <a:xfrm>
            <a:off x="1133856" y="192121"/>
            <a:ext cx="6254496" cy="5948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DD29D-D45B-71CF-191A-ECFB5E71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305026"/>
            <a:ext cx="4288863" cy="9477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Actual vs. Budget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CNG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B88B7-BB8B-E8CD-FF33-FF382F92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3840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D2886F5-B1AE-4508-9C9A-6319CDFEB770}" type="slidenum">
              <a:rPr lang="en-US" smtClean="0"/>
              <a:pPr algn="r">
                <a:spcAft>
                  <a:spcPts val="600"/>
                </a:spcAft>
              </a:pPr>
              <a:t>45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2136A-3669-B8F1-5608-DA7A6280D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22" y="192121"/>
            <a:ext cx="4610286" cy="59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29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D29D-D45B-71CF-191A-ECFB5E71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99" y="305026"/>
            <a:ext cx="4931685" cy="8471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Actual vs. Budget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SCG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B88B7-BB8B-E8CD-FF33-FF382F92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897811" y="0"/>
            <a:ext cx="24291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D2886F5-B1AE-4508-9C9A-6319CDFEB770}" type="slidenum">
              <a:rPr lang="en-US" smtClean="0"/>
              <a:pPr algn="r">
                <a:spcAft>
                  <a:spcPts val="600"/>
                </a:spcAft>
              </a:pPr>
              <a:t>46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1B970-1355-1736-FE23-C66B3A2D6BC6}"/>
              </a:ext>
            </a:extLst>
          </p:cNvPr>
          <p:cNvSpPr/>
          <p:nvPr/>
        </p:nvSpPr>
        <p:spPr>
          <a:xfrm>
            <a:off x="996696" y="182562"/>
            <a:ext cx="6059403" cy="5935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053D2-06C7-A4D5-AC59-495AF02A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91" y="182562"/>
            <a:ext cx="4607257" cy="59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66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AD1D-6420-4962-9F05-D7513882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1" y="305026"/>
            <a:ext cx="11458221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latin typeface="+mj-lt"/>
                <a:ea typeface="+mj-ea"/>
                <a:cs typeface="+mj-cs"/>
              </a:rPr>
              <a:t>2024 Plan Update Savings and Benefits</a:t>
            </a:r>
            <a:br>
              <a:rPr lang="en-US" sz="3700" kern="1200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r>
              <a:rPr lang="en-US" sz="3700" kern="1200" dirty="0">
                <a:latin typeface="+mj-lt"/>
                <a:ea typeface="+mj-ea"/>
                <a:cs typeface="+mj-cs"/>
              </a:rPr>
              <a:t>			</a:t>
            </a:r>
            <a:r>
              <a:rPr lang="en-US" sz="2200" i="1" kern="1200" dirty="0">
                <a:latin typeface="+mj-lt"/>
                <a:ea typeface="+mj-ea"/>
                <a:cs typeface="+mj-cs"/>
              </a:rPr>
              <a:t>Every $1 invested in EE results in $2.30 in lifetime benefits </a:t>
            </a:r>
          </a:p>
        </p:txBody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AE1EC0DD-F190-46C3-B503-678A1C102715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35587419"/>
              </p:ext>
            </p:extLst>
          </p:nvPr>
        </p:nvGraphicFramePr>
        <p:xfrm>
          <a:off x="417688" y="1738489"/>
          <a:ext cx="11424354" cy="3348271"/>
        </p:xfrm>
        <a:graphic>
          <a:graphicData uri="http://schemas.openxmlformats.org/drawingml/2006/table">
            <a:tbl>
              <a:tblPr/>
              <a:tblGrid>
                <a:gridCol w="829212">
                  <a:extLst>
                    <a:ext uri="{9D8B030D-6E8A-4147-A177-3AD203B41FA5}">
                      <a16:colId xmlns:a16="http://schemas.microsoft.com/office/drawing/2014/main" val="2767422551"/>
                    </a:ext>
                  </a:extLst>
                </a:gridCol>
                <a:gridCol w="829212">
                  <a:extLst>
                    <a:ext uri="{9D8B030D-6E8A-4147-A177-3AD203B41FA5}">
                      <a16:colId xmlns:a16="http://schemas.microsoft.com/office/drawing/2014/main" val="456101855"/>
                    </a:ext>
                  </a:extLst>
                </a:gridCol>
                <a:gridCol w="829212">
                  <a:extLst>
                    <a:ext uri="{9D8B030D-6E8A-4147-A177-3AD203B41FA5}">
                      <a16:colId xmlns:a16="http://schemas.microsoft.com/office/drawing/2014/main" val="4281875861"/>
                    </a:ext>
                  </a:extLst>
                </a:gridCol>
                <a:gridCol w="844469">
                  <a:extLst>
                    <a:ext uri="{9D8B030D-6E8A-4147-A177-3AD203B41FA5}">
                      <a16:colId xmlns:a16="http://schemas.microsoft.com/office/drawing/2014/main" val="1422640253"/>
                    </a:ext>
                  </a:extLst>
                </a:gridCol>
                <a:gridCol w="774907">
                  <a:extLst>
                    <a:ext uri="{9D8B030D-6E8A-4147-A177-3AD203B41FA5}">
                      <a16:colId xmlns:a16="http://schemas.microsoft.com/office/drawing/2014/main" val="3378329022"/>
                    </a:ext>
                  </a:extLst>
                </a:gridCol>
                <a:gridCol w="811468">
                  <a:extLst>
                    <a:ext uri="{9D8B030D-6E8A-4147-A177-3AD203B41FA5}">
                      <a16:colId xmlns:a16="http://schemas.microsoft.com/office/drawing/2014/main" val="1339876110"/>
                    </a:ext>
                  </a:extLst>
                </a:gridCol>
                <a:gridCol w="829212">
                  <a:extLst>
                    <a:ext uri="{9D8B030D-6E8A-4147-A177-3AD203B41FA5}">
                      <a16:colId xmlns:a16="http://schemas.microsoft.com/office/drawing/2014/main" val="4286913381"/>
                    </a:ext>
                  </a:extLst>
                </a:gridCol>
                <a:gridCol w="976349">
                  <a:extLst>
                    <a:ext uri="{9D8B030D-6E8A-4147-A177-3AD203B41FA5}">
                      <a16:colId xmlns:a16="http://schemas.microsoft.com/office/drawing/2014/main" val="2496410427"/>
                    </a:ext>
                  </a:extLst>
                </a:gridCol>
                <a:gridCol w="795666">
                  <a:extLst>
                    <a:ext uri="{9D8B030D-6E8A-4147-A177-3AD203B41FA5}">
                      <a16:colId xmlns:a16="http://schemas.microsoft.com/office/drawing/2014/main" val="786892664"/>
                    </a:ext>
                  </a:extLst>
                </a:gridCol>
                <a:gridCol w="1144990">
                  <a:extLst>
                    <a:ext uri="{9D8B030D-6E8A-4147-A177-3AD203B41FA5}">
                      <a16:colId xmlns:a16="http://schemas.microsoft.com/office/drawing/2014/main" val="3223540717"/>
                    </a:ext>
                  </a:extLst>
                </a:gridCol>
                <a:gridCol w="899879">
                  <a:extLst>
                    <a:ext uri="{9D8B030D-6E8A-4147-A177-3AD203B41FA5}">
                      <a16:colId xmlns:a16="http://schemas.microsoft.com/office/drawing/2014/main" val="1931247405"/>
                    </a:ext>
                  </a:extLst>
                </a:gridCol>
                <a:gridCol w="952030">
                  <a:extLst>
                    <a:ext uri="{9D8B030D-6E8A-4147-A177-3AD203B41FA5}">
                      <a16:colId xmlns:a16="http://schemas.microsoft.com/office/drawing/2014/main" val="3944491583"/>
                    </a:ext>
                  </a:extLst>
                </a:gridCol>
                <a:gridCol w="907748">
                  <a:extLst>
                    <a:ext uri="{9D8B030D-6E8A-4147-A177-3AD203B41FA5}">
                      <a16:colId xmlns:a16="http://schemas.microsoft.com/office/drawing/2014/main" val="2423603221"/>
                    </a:ext>
                  </a:extLst>
                </a:gridCol>
              </a:tblGrid>
              <a:tr h="367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Budgets ($000)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 Savings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Lifetime Savings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442942"/>
                  </a:ext>
                </a:extLst>
              </a:tr>
              <a:tr h="973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 Gas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 (GWh)*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(MW)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 Gas (MMcf)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Oil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(gallons)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Propane (gallons)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 Savings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(MMBtus)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en-US" sz="16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Emissions (tons)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Lifetime Benefit ($000)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Lifetime Savings (MMBtus)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80629"/>
                  </a:ext>
                </a:extLst>
              </a:tr>
              <a:tr h="499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$199,845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$44,878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$244,723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1,548,671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126,510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$598,196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551425"/>
                  </a:ext>
                </a:extLst>
              </a:tr>
              <a:tr h="499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$188,826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$54,782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$243,608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1,413,720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341,362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116,907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$546,413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91590"/>
                  </a:ext>
                </a:extLst>
              </a:tr>
              <a:tr h="499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$189,002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$57,391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$246,393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1,575,625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394,920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116,741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$546,712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91226"/>
                  </a:ext>
                </a:extLst>
              </a:tr>
              <a:tr h="499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9" marR="5619" marT="5619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$577,673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$157,051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$734,724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4,538,016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1,030,647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360,158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$1,691,321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477255"/>
                  </a:ext>
                </a:extLst>
              </a:tr>
            </a:tbl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71E81D0-101D-401C-B194-835137F0A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2886F5-B1AE-4508-9C9A-6319CDFEB770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47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8C933D-16E0-4904-9005-445083B4ED9D}"/>
              </a:ext>
            </a:extLst>
          </p:cNvPr>
          <p:cNvSpPr txBox="1"/>
          <p:nvPr/>
        </p:nvSpPr>
        <p:spPr>
          <a:xfrm>
            <a:off x="389465" y="5230593"/>
            <a:ext cx="1167271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*Abbreviation for Gigawatt hours</a:t>
            </a:r>
          </a:p>
          <a:p>
            <a:r>
              <a:rPr lang="en-US" sz="1400" dirty="0"/>
              <a:t>**Savings include active demand response programs</a:t>
            </a:r>
          </a:p>
          <a:p>
            <a:r>
              <a:rPr lang="en-US" sz="1400" dirty="0"/>
              <a:t>***In millions of MMBtu (one million British Thermal Units). Figures listed are site MMBtus and address only the energy saved at the meter level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8457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948431E-D228-441A-ADF1-029DCE8D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49" y="848800"/>
            <a:ext cx="10972800" cy="944561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2024	 Revenues and Budgets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BEF27F-9311-4B98-BD3D-F31D50E8F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575073"/>
              </p:ext>
            </p:extLst>
          </p:nvPr>
        </p:nvGraphicFramePr>
        <p:xfrm>
          <a:off x="1182116" y="2304365"/>
          <a:ext cx="9911870" cy="321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5AD07-42E3-48EC-8678-14D355C93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59645" y="0"/>
            <a:ext cx="519289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2"/>
                </a:solidFill>
              </a:rPr>
              <a:pPr/>
              <a:t>48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07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4EF1-ACBE-40F6-BFFE-A88E66C8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173" y="76688"/>
            <a:ext cx="6556475" cy="944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2022-2025 Electric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AFDEA-2295-422C-A48A-0887798B1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582358" y="0"/>
            <a:ext cx="92614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4E9724-46C2-4DBD-9A7E-526720DC8474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49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63463-3BCE-405E-B90F-147F0219C708}"/>
              </a:ext>
            </a:extLst>
          </p:cNvPr>
          <p:cNvSpPr txBox="1"/>
          <p:nvPr/>
        </p:nvSpPr>
        <p:spPr>
          <a:xfrm>
            <a:off x="0" y="6264261"/>
            <a:ext cx="71527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*RGGI Budget is based on calculation by the Companies and DEEP.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D53676-4322-4924-BBBA-B4174191F9AB}"/>
              </a:ext>
            </a:extLst>
          </p:cNvPr>
          <p:cNvSpPr txBox="1"/>
          <p:nvPr/>
        </p:nvSpPr>
        <p:spPr>
          <a:xfrm>
            <a:off x="0" y="6492588"/>
            <a:ext cx="120426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'**The EE FCM Payment Rates are: FCA-12-$4.63/kW-month, FCA-13-$3.80/kW-month, FCA-14-$2.00/kW-month, FCA-15-$2.61/kW-month, FCA-16-$2.59/kW-month and FCA-17-$2.59/kW-month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4D2FEE-9D14-EB8B-C3F3-DAD6AFF5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1012135"/>
            <a:ext cx="9892855" cy="2630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383AD0-377F-1CF8-CC52-F32AB564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" y="3715813"/>
            <a:ext cx="9892855" cy="23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6A632-BD5C-3E8C-87CE-EB7101A16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527FF58-1A91-F5B2-6130-B23EFBD07BB6}"/>
              </a:ext>
            </a:extLst>
          </p:cNvPr>
          <p:cNvSpPr/>
          <p:nvPr/>
        </p:nvSpPr>
        <p:spPr>
          <a:xfrm>
            <a:off x="223934" y="1159198"/>
            <a:ext cx="6696902" cy="47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5F5703-C5B5-5D1E-37D3-2526F90A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152" y="305026"/>
            <a:ext cx="6099048" cy="993422"/>
          </a:xfrm>
        </p:spPr>
        <p:txBody>
          <a:bodyPr/>
          <a:lstStyle/>
          <a:p>
            <a:r>
              <a:rPr lang="en-US" dirty="0"/>
              <a:t>2024 Electric Revenues (vs. 11/1/2023)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B95C3-C341-8A45-5E4C-29ED761D3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CDFB5-B410-EE7E-5A6A-93B6759B1F5C}"/>
              </a:ext>
            </a:extLst>
          </p:cNvPr>
          <p:cNvSpPr txBox="1"/>
          <p:nvPr/>
        </p:nvSpPr>
        <p:spPr>
          <a:xfrm>
            <a:off x="5984033" y="4681634"/>
            <a:ext cx="4525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*Park City funds were received in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D46B78-4264-375F-052D-7E9F0AF69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26" y="1755726"/>
            <a:ext cx="6515100" cy="2533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FE24F7-C635-3F39-7F5C-C5B177D30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0" y="1384292"/>
            <a:ext cx="4907299" cy="40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822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4EF1-ACBE-40F6-BFFE-A88E66C8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384" y="354817"/>
            <a:ext cx="6546728" cy="944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2022-2025 Natural Gas Revenues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FAC2C-60F3-4B44-96CC-D7EF18E8F4F1}"/>
              </a:ext>
            </a:extLst>
          </p:cNvPr>
          <p:cNvSpPr txBox="1"/>
          <p:nvPr/>
        </p:nvSpPr>
        <p:spPr>
          <a:xfrm>
            <a:off x="141371" y="6312387"/>
            <a:ext cx="6876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All figures are net of GET.  All Companies are decoupled. </a:t>
            </a:r>
          </a:p>
          <a:p>
            <a:r>
              <a:rPr lang="en-US" sz="1200" dirty="0"/>
              <a:t>2022 Other Revenues includes items such as RGGI.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C297629-B995-4ED3-9FC3-8BBA99708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524336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2"/>
                </a:solidFill>
              </a:rPr>
              <a:pPr/>
              <a:t>50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D43C4-D986-BED2-6415-81F30A7C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37" y="1299378"/>
            <a:ext cx="11025779" cy="2407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25E4FB-EEC5-EF07-76BC-473596EC2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36" y="3869022"/>
            <a:ext cx="11025780" cy="22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79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D785BC-526D-6448-1487-C37988C9C7CC}"/>
              </a:ext>
            </a:extLst>
          </p:cNvPr>
          <p:cNvSpPr/>
          <p:nvPr/>
        </p:nvSpPr>
        <p:spPr>
          <a:xfrm>
            <a:off x="531353" y="1298448"/>
            <a:ext cx="6958584" cy="459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88F413-D6CF-5AA0-E0CA-A62A4228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152" y="305026"/>
            <a:ext cx="5872495" cy="993422"/>
          </a:xfrm>
        </p:spPr>
        <p:txBody>
          <a:bodyPr/>
          <a:lstStyle/>
          <a:p>
            <a:r>
              <a:rPr lang="en-US" dirty="0"/>
              <a:t>Changes in Revenue (3/1/2024 vs. 11/1/2023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47D57-3A6F-8E44-7E88-02D66FF93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D352C-73BA-7D39-5E0C-6F8B6E9E7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68577"/>
            <a:ext cx="7594092" cy="2359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1D2D55-9416-910D-E03F-AB9194F6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916" y="3998036"/>
            <a:ext cx="8727948" cy="218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83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813C-FCE1-4505-B87A-4F7A225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2800" dirty="0"/>
              <a:t>Preliminary 2024 Statewide Savings vs 11/01/2023 filing 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DA6E5CC-B38C-420D-A896-DBC35FB6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27568"/>
              </p:ext>
            </p:extLst>
          </p:nvPr>
        </p:nvGraphicFramePr>
        <p:xfrm>
          <a:off x="1106424" y="1308546"/>
          <a:ext cx="9857231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488">
                  <a:extLst>
                    <a:ext uri="{9D8B030D-6E8A-4147-A177-3AD203B41FA5}">
                      <a16:colId xmlns:a16="http://schemas.microsoft.com/office/drawing/2014/main" val="4134677964"/>
                    </a:ext>
                  </a:extLst>
                </a:gridCol>
                <a:gridCol w="1444752">
                  <a:extLst>
                    <a:ext uri="{9D8B030D-6E8A-4147-A177-3AD203B41FA5}">
                      <a16:colId xmlns:a16="http://schemas.microsoft.com/office/drawing/2014/main" val="634755160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3755064530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148319558"/>
                    </a:ext>
                  </a:extLst>
                </a:gridCol>
                <a:gridCol w="2350007">
                  <a:extLst>
                    <a:ext uri="{9D8B030D-6E8A-4147-A177-3AD203B41FA5}">
                      <a16:colId xmlns:a16="http://schemas.microsoft.com/office/drawing/2014/main" val="4170212453"/>
                    </a:ext>
                  </a:extLst>
                </a:gridCol>
              </a:tblGrid>
              <a:tr h="2946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Savings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11/1/2023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3/1/2024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% Change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Reason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7525"/>
                  </a:ext>
                </a:extLst>
              </a:tr>
              <a:tr h="7071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Combined Annual MMBtu (electric, natural gas, oil, propane)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1,116,372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1,129,998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Increase 1.0%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Budget changes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862171"/>
                  </a:ext>
                </a:extLst>
              </a:tr>
              <a:tr h="7071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Combined Lifetime MMBtu (electric, natural gas, oil, propane)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14,224,008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14,376,228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Increase 1.0%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Budget changes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4634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37896-2B84-4008-B98B-DA7BED1C6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45786" y="0"/>
            <a:ext cx="1142670" cy="365125"/>
          </a:xfrm>
        </p:spPr>
        <p:txBody>
          <a:bodyPr/>
          <a:lstStyle/>
          <a:p>
            <a:fld id="{FA4E9724-46C2-4DBD-9A7E-526720DC8474}" type="slidenum">
              <a:rPr lang="en-US" smtClean="0">
                <a:solidFill>
                  <a:schemeClr val="tx1"/>
                </a:solidFill>
              </a:rPr>
              <a:pPr/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59AC-A8D0-3009-EE2D-03F544374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E4B9D46-5AAF-E60F-6B88-8F610A196EF0}"/>
              </a:ext>
            </a:extLst>
          </p:cNvPr>
          <p:cNvSpPr/>
          <p:nvPr/>
        </p:nvSpPr>
        <p:spPr>
          <a:xfrm>
            <a:off x="560547" y="279822"/>
            <a:ext cx="8159209" cy="5834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82BCE-6768-7E1B-CCEF-38F257D1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3" y="374685"/>
            <a:ext cx="5855208" cy="902738"/>
          </a:xfrm>
        </p:spPr>
        <p:txBody>
          <a:bodyPr>
            <a:normAutofit fontScale="90000"/>
          </a:bodyPr>
          <a:lstStyle/>
          <a:p>
            <a:r>
              <a:rPr lang="en-US" dirty="0"/>
              <a:t>    2024 Budgets </a:t>
            </a:r>
            <a:br>
              <a:rPr lang="en-US" dirty="0"/>
            </a:br>
            <a:r>
              <a:rPr lang="en-US" dirty="0"/>
              <a:t>(all Companies)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39D1B-97D0-6B10-CEDB-A452ADDDC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304A8-1C0A-3C1D-C41C-4DF7E4DC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50" y="469547"/>
            <a:ext cx="8368665" cy="56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0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FACB4-5B0E-9E48-9D09-AC15E0ECC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8996E5-8377-A127-97DD-E58B216083A0}"/>
              </a:ext>
            </a:extLst>
          </p:cNvPr>
          <p:cNvSpPr/>
          <p:nvPr/>
        </p:nvSpPr>
        <p:spPr>
          <a:xfrm>
            <a:off x="5660" y="374684"/>
            <a:ext cx="6315075" cy="5870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3E2A61-7041-E117-EA27-F62F58D6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952" y="192121"/>
            <a:ext cx="7829311" cy="993422"/>
          </a:xfrm>
        </p:spPr>
        <p:txBody>
          <a:bodyPr>
            <a:normAutofit/>
          </a:bodyPr>
          <a:lstStyle/>
          <a:p>
            <a:r>
              <a:rPr lang="en-US" dirty="0"/>
              <a:t>2024 Residential Budgets </a:t>
            </a:r>
            <a:br>
              <a:rPr lang="en-US" dirty="0"/>
            </a:br>
            <a:r>
              <a:rPr lang="en-US" dirty="0"/>
              <a:t>(Scenarios vs. 11/1/2023)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769F2-3BF2-D955-D88F-3854EF195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8E3266-080D-161C-3F47-8FC73D6CA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2" y="739809"/>
            <a:ext cx="5273785" cy="51306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3DF253-71D6-2AB9-0339-220312598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120" y="1792224"/>
            <a:ext cx="6612368" cy="23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6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74AEA-6678-AEA9-C5F6-96ED4B5AC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CDDAF6F-40C5-91AD-25F8-7B4F473F755E}"/>
              </a:ext>
            </a:extLst>
          </p:cNvPr>
          <p:cNvSpPr/>
          <p:nvPr/>
        </p:nvSpPr>
        <p:spPr>
          <a:xfrm>
            <a:off x="141014" y="882055"/>
            <a:ext cx="6315075" cy="524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32873A-B4B3-E29B-7AA0-2E247846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952" y="192121"/>
            <a:ext cx="7829311" cy="993422"/>
          </a:xfrm>
        </p:spPr>
        <p:txBody>
          <a:bodyPr>
            <a:normAutofit/>
          </a:bodyPr>
          <a:lstStyle/>
          <a:p>
            <a:r>
              <a:rPr lang="en-US" dirty="0"/>
              <a:t>2024 C&amp;I Budgets </a:t>
            </a:r>
            <a:br>
              <a:rPr lang="en-US" dirty="0"/>
            </a:br>
            <a:r>
              <a:rPr lang="en-US" dirty="0"/>
              <a:t>(Scenarios vs. 11/1/2023)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28623-D7A8-863F-19BE-FAC2CAE2D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953026-635B-4768-91CB-69428737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38" y="2113216"/>
            <a:ext cx="6296025" cy="2009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BFB9F-7076-9BF2-BF1D-CF1E1290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6" y="882055"/>
            <a:ext cx="5492809" cy="47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5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7C5287-33C3-A491-E3F0-A2E120445E48}"/>
              </a:ext>
            </a:extLst>
          </p:cNvPr>
          <p:cNvSpPr/>
          <p:nvPr/>
        </p:nvSpPr>
        <p:spPr>
          <a:xfrm>
            <a:off x="339632" y="713232"/>
            <a:ext cx="5416734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48D97-8669-C522-1810-F4077C8D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366" y="305026"/>
            <a:ext cx="5904281" cy="865406"/>
          </a:xfrm>
        </p:spPr>
        <p:txBody>
          <a:bodyPr>
            <a:normAutofit fontScale="90000"/>
          </a:bodyPr>
          <a:lstStyle/>
          <a:p>
            <a:r>
              <a:rPr lang="en-US" dirty="0"/>
              <a:t>2023 Electric Revenues </a:t>
            </a:r>
            <a:br>
              <a:rPr lang="en-US" dirty="0"/>
            </a:br>
            <a:r>
              <a:rPr lang="en-US" dirty="0"/>
              <a:t>w/Park 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30EB0-10E4-57F5-841D-D74C2D4A6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2886F5-B1AE-4508-9C9A-6319CDFEB77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DB357-A77F-1E06-FE25-78FC5DC7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44" y="1554107"/>
            <a:ext cx="6370872" cy="4444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7410D-D297-05DB-1892-E86939AB7B49}"/>
              </a:ext>
            </a:extLst>
          </p:cNvPr>
          <p:cNvSpPr txBox="1"/>
          <p:nvPr/>
        </p:nvSpPr>
        <p:spPr>
          <a:xfrm>
            <a:off x="549945" y="2163216"/>
            <a:ext cx="4323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 City Funds were received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Eversource used funds to offset Residential carryforward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UI funds will be used in 2024</a:t>
            </a:r>
          </a:p>
        </p:txBody>
      </p:sp>
    </p:spTree>
    <p:extLst>
      <p:ext uri="{BB962C8B-B14F-4D97-AF65-F5344CB8AC3E}">
        <p14:creationId xmlns:p14="http://schemas.microsoft.com/office/powerpoint/2010/main" val="2717233486"/>
      </p:ext>
    </p:extLst>
  </p:cSld>
  <p:clrMapOvr>
    <a:masterClrMapping/>
  </p:clrMapOvr>
</p:sld>
</file>

<file path=ppt/theme/theme1.xml><?xml version="1.0" encoding="utf-8"?>
<a:theme xmlns:a="http://schemas.openxmlformats.org/drawingml/2006/main" name="2021 EE">
  <a:themeElements>
    <a:clrScheme name="ECT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89948"/>
      </a:accent1>
      <a:accent2>
        <a:srgbClr val="005189"/>
      </a:accent2>
      <a:accent3>
        <a:srgbClr val="F58220"/>
      </a:accent3>
      <a:accent4>
        <a:srgbClr val="00AEEF"/>
      </a:accent4>
      <a:accent5>
        <a:srgbClr val="C7ECFB"/>
      </a:accent5>
      <a:accent6>
        <a:srgbClr val="D8ECD3"/>
      </a:accent6>
      <a:hlink>
        <a:srgbClr val="005189"/>
      </a:hlink>
      <a:folHlink>
        <a:srgbClr val="00EAF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46f5b2-04f2-4a0e-9993-466f4f9aad71" xsi:nil="true"/>
    <lcf76f155ced4ddcb4097134ff3c332f xmlns="173c2605-4b7d-457e-8dba-1d57dca954f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8427FD0CC4444B87AB1CF5C8D52EB" ma:contentTypeVersion="18" ma:contentTypeDescription="Create a new document." ma:contentTypeScope="" ma:versionID="e1d38c6044aed0e59b7e94668bddbd41">
  <xsd:schema xmlns:xsd="http://www.w3.org/2001/XMLSchema" xmlns:xs="http://www.w3.org/2001/XMLSchema" xmlns:p="http://schemas.microsoft.com/office/2006/metadata/properties" xmlns:ns2="173c2605-4b7d-457e-8dba-1d57dca954fb" xmlns:ns3="2546f5b2-04f2-4a0e-9993-466f4f9aad71" targetNamespace="http://schemas.microsoft.com/office/2006/metadata/properties" ma:root="true" ma:fieldsID="b290da0923749f420f69a4d6433457f9" ns2:_="" ns3:_="">
    <xsd:import namespace="173c2605-4b7d-457e-8dba-1d57dca954fb"/>
    <xsd:import namespace="2546f5b2-04f2-4a0e-9993-466f4f9aad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c2605-4b7d-457e-8dba-1d57dca95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670ea6-2f79-449f-ac2a-ce9deb4e7c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6f5b2-04f2-4a0e-9993-466f4f9aad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4d66dc-3591-49a4-96e5-0b2840783e5f}" ma:internalName="TaxCatchAll" ma:showField="CatchAllData" ma:web="2546f5b2-04f2-4a0e-9993-466f4f9aad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B4408-AD44-47DF-8B6A-2D8D1A4C43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89AC7C-DB08-40F9-B7FF-7F438797C0B6}">
  <ds:schemaRefs>
    <ds:schemaRef ds:uri="173c2605-4b7d-457e-8dba-1d57dca954fb"/>
    <ds:schemaRef ds:uri="http://schemas.microsoft.com/office/2006/documentManagement/types"/>
    <ds:schemaRef ds:uri="2546f5b2-04f2-4a0e-9993-466f4f9aad7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45DB06-5C1A-47B1-9A6D-CD43FD46AB6F}"/>
</file>

<file path=docProps/app.xml><?xml version="1.0" encoding="utf-8"?>
<Properties xmlns="http://schemas.openxmlformats.org/officeDocument/2006/extended-properties" xmlns:vt="http://schemas.openxmlformats.org/officeDocument/2006/docPropsVTypes">
  <TotalTime>21162</TotalTime>
  <Words>1301</Words>
  <Application>Microsoft Office PowerPoint</Application>
  <PresentationFormat>Widescreen</PresentationFormat>
  <Paragraphs>267</Paragraphs>
  <Slides>52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2021 EE</vt:lpstr>
      <vt:lpstr>Update: 2024 Plan Update </vt:lpstr>
      <vt:lpstr>PowerPoint Presentation</vt:lpstr>
      <vt:lpstr>2024 Statewide Summary of Changes (from February 14 EEB Presentation)</vt:lpstr>
      <vt:lpstr>EEB Follow-Up Information from   (Presentation February 14, 2024) </vt:lpstr>
      <vt:lpstr>2024 Electric Revenues (vs. 11/1/2023)</vt:lpstr>
      <vt:lpstr>    2024 Budgets  (all Companies) </vt:lpstr>
      <vt:lpstr>2024 Residential Budgets  (Scenarios vs. 11/1/2023)</vt:lpstr>
      <vt:lpstr>2024 C&amp;I Budgets  (Scenarios vs. 11/1/2023)</vt:lpstr>
      <vt:lpstr>2023 Electric Revenues  w/Park City</vt:lpstr>
      <vt:lpstr> HES / HES-IE Purchase Order Changes (Eversource only)</vt:lpstr>
      <vt:lpstr>HES / HES-IE Purchase Order Changes (United Illuminating only)</vt:lpstr>
      <vt:lpstr> Impact on Small vs. Large HES Vendor POs (Eversource only)</vt:lpstr>
      <vt:lpstr>2024 Statewide Summary of Changes (Budgets and MMBtu) 11/01/2023 Filing vs. 03/01/2024 Filing (ES: C&amp;I 22%; UI: C&amp;I 50%)</vt:lpstr>
      <vt:lpstr>2024 Statewide Summary of Changes (Budgets continued) 11/01/2023 Filing vs. 03/01/2024 Filing (ES: C&amp;I 22%; UI: C&amp;I 50%)</vt:lpstr>
      <vt:lpstr>2024 Residential and C&amp;I Budgets</vt:lpstr>
      <vt:lpstr>2024 Residential Budget  (compared to 11/1/2023 filing)</vt:lpstr>
      <vt:lpstr>2022-2024 Residential Budgets</vt:lpstr>
      <vt:lpstr>PowerPoint Presentation</vt:lpstr>
      <vt:lpstr>2022-2024 C&amp;I Budgets</vt:lpstr>
      <vt:lpstr>2019–2024 Residential and C&amp;I Spending and Savings</vt:lpstr>
      <vt:lpstr>2024 Active Demand Response Budget  (compared to 11/1/2023 filing)</vt:lpstr>
      <vt:lpstr>2022-2024 Demand Response Budgets</vt:lpstr>
      <vt:lpstr>2024 Other Program Budgets</vt:lpstr>
      <vt:lpstr>2024 Education, Workforce &amp; Outreach Budgets  (compared to 11/1/2023 filing)</vt:lpstr>
      <vt:lpstr>2022-2024 Education, Workforce and Community Outreach  Budgets</vt:lpstr>
      <vt:lpstr>2024 Other / Financing Program Budgets (compared to 11/1/2023 filing)</vt:lpstr>
      <vt:lpstr>2022-2024 Other / Financing Program Budgets</vt:lpstr>
      <vt:lpstr>2022-2024 Administrative &amp; Planning Budgets</vt:lpstr>
      <vt:lpstr>2024 Administrative / Planning Budgets (compared to 11/1/2023 filing)</vt:lpstr>
      <vt:lpstr>Performance Incentive Summary</vt:lpstr>
      <vt:lpstr>Performance Incentive - Other Metrics</vt:lpstr>
      <vt:lpstr>Performance Incentive - Other Metrics</vt:lpstr>
      <vt:lpstr>Appendix</vt:lpstr>
      <vt:lpstr>    2024 Budget  Eversource (Electric)</vt:lpstr>
      <vt:lpstr>    2024 Budget United Illuminating</vt:lpstr>
      <vt:lpstr>    2024 Budget  Eversource (Gas)</vt:lpstr>
      <vt:lpstr>    2024 Budget  CNG</vt:lpstr>
      <vt:lpstr>    2024 Budget  SCG</vt:lpstr>
      <vt:lpstr> 2023 Revenues vs. 11/1/2023 (all Companies)</vt:lpstr>
      <vt:lpstr>2023 Actual vs.  Budget - All Companies</vt:lpstr>
      <vt:lpstr>2023 Actual vs. Budget (Eversource Electric)</vt:lpstr>
      <vt:lpstr>2023 Actual vs. Budget Eversource Electric Administration</vt:lpstr>
      <vt:lpstr>2023 Actual vs. Budget - United Illuminating</vt:lpstr>
      <vt:lpstr>2023 Actual vs. Budget - Eversource Gas</vt:lpstr>
      <vt:lpstr>2023 Actual vs. Budget - CNG</vt:lpstr>
      <vt:lpstr>2023 Actual vs. Budget - SCG</vt:lpstr>
      <vt:lpstr>2024 Plan Update Savings and Benefits    Every $1 invested in EE results in $2.30 in lifetime benefits </vt:lpstr>
      <vt:lpstr>2024  Revenues and Budgets</vt:lpstr>
      <vt:lpstr>2022-2025 Electric Revenues</vt:lpstr>
      <vt:lpstr>2022-2025 Natural Gas Revenues </vt:lpstr>
      <vt:lpstr>Changes in Revenue (3/1/2024 vs. 11/1/2023</vt:lpstr>
      <vt:lpstr>Preliminary 2024 Statewide Savings vs 11/01/2023 filing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Cummings, Gina-Marie</dc:creator>
  <cp:lastModifiedBy>Rebecca Meyer</cp:lastModifiedBy>
  <cp:revision>82</cp:revision>
  <cp:lastPrinted>2024-02-21T16:40:48Z</cp:lastPrinted>
  <dcterms:created xsi:type="dcterms:W3CDTF">2021-03-31T12:50:36Z</dcterms:created>
  <dcterms:modified xsi:type="dcterms:W3CDTF">2024-02-29T15:46:15Z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0x010100A558427FD0CC4444B87AB1CF5C8D52EB</vt:lpwstr>
  </property>
</Properties>
</file>